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90" r:id="rId33"/>
    <p:sldId id="291" r:id="rId34"/>
    <p:sldId id="292" r:id="rId35"/>
  </p:sldIdLst>
  <p:sldSz cx="18288000" cy="10287000"/>
  <p:notesSz cx="6858000" cy="9144000"/>
  <p:embeddedFontLst>
    <p:embeddedFont>
      <p:font typeface="Assistant" pitchFamily="2" charset="-79"/>
      <p:regular r:id="rId36"/>
    </p:embeddedFont>
    <p:embeddedFont>
      <p:font typeface="Assistant Bold" charset="-79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nva Sans" panose="020B0604020202020204" charset="0"/>
      <p:regular r:id="rId42"/>
    </p:embeddedFont>
    <p:embeddedFont>
      <p:font typeface="Canva Sans Bold" panose="020B0604020202020204" charset="0"/>
      <p:regular r:id="rId43"/>
    </p:embeddedFont>
    <p:embeddedFont>
      <p:font typeface="Halant Medium" panose="020B0604020202020204" charset="0"/>
      <p:regular r:id="rId44"/>
    </p:embeddedFont>
    <p:embeddedFont>
      <p:font typeface="HK Grotesk" panose="020B0604020202020204" charset="0"/>
      <p:regular r:id="rId45"/>
    </p:embeddedFont>
    <p:embeddedFont>
      <p:font typeface="HK Grotesk Bold" panose="020B0604020202020204" charset="0"/>
      <p:regular r:id="rId46"/>
    </p:embeddedFont>
    <p:embeddedFont>
      <p:font typeface="HK Grotesk Medium" panose="020B0604020202020204" charset="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288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041391"/>
            <a:ext cx="10724012" cy="6216909"/>
            <a:chOff x="0" y="0"/>
            <a:chExt cx="14298683" cy="8289213"/>
          </a:xfrm>
        </p:grpSpPr>
        <p:sp>
          <p:nvSpPr>
            <p:cNvPr id="3" name="TextBox 3"/>
            <p:cNvSpPr txBox="1"/>
            <p:nvPr/>
          </p:nvSpPr>
          <p:spPr>
            <a:xfrm>
              <a:off x="0" y="7239048"/>
              <a:ext cx="9499197" cy="1050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  <a:spcBef>
                  <a:spcPct val="0"/>
                </a:spcBef>
              </a:pPr>
              <a:r>
                <a:rPr lang="en-US" sz="4800">
                  <a:solidFill>
                    <a:srgbClr val="731F7D"/>
                  </a:solidFill>
                  <a:latin typeface="Halant Medium"/>
                </a:rPr>
                <a:t>Geizka Rozilia Ruicosta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14298683" cy="6571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03"/>
                </a:lnSpc>
              </a:pPr>
              <a:r>
                <a:rPr lang="en-US" sz="5511">
                  <a:solidFill>
                    <a:srgbClr val="000000"/>
                  </a:solidFill>
                  <a:latin typeface="HK Grotesk Bold"/>
                </a:rPr>
                <a:t>RANCANG BANGUN APLIKASI PENILAIAN ESAI SINGKAT BERBAHASA INDONESIA DAN INGGRIS MENGGUNAKAN METODE TEST-DRIVEN DEVELOPMENT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-5624184">
            <a:off x="9190413" y="-1204481"/>
            <a:ext cx="9054625" cy="8058616"/>
          </a:xfrm>
          <a:custGeom>
            <a:avLst/>
            <a:gdLst/>
            <a:ahLst/>
            <a:cxnLst/>
            <a:rect l="l" t="t" r="r" b="b"/>
            <a:pathLst>
              <a:path w="9054625" h="8058616">
                <a:moveTo>
                  <a:pt x="0" y="0"/>
                </a:moveTo>
                <a:lnTo>
                  <a:pt x="9054625" y="0"/>
                </a:lnTo>
                <a:lnTo>
                  <a:pt x="9054625" y="8058616"/>
                </a:lnTo>
                <a:lnTo>
                  <a:pt x="0" y="8058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017281">
            <a:off x="7304671" y="971407"/>
            <a:ext cx="1811240" cy="1716150"/>
          </a:xfrm>
          <a:custGeom>
            <a:avLst/>
            <a:gdLst/>
            <a:ahLst/>
            <a:cxnLst/>
            <a:rect l="l" t="t" r="r" b="b"/>
            <a:pathLst>
              <a:path w="1811240" h="1716150">
                <a:moveTo>
                  <a:pt x="0" y="0"/>
                </a:moveTo>
                <a:lnTo>
                  <a:pt x="1811240" y="0"/>
                </a:lnTo>
                <a:lnTo>
                  <a:pt x="1811240" y="1716150"/>
                </a:lnTo>
                <a:lnTo>
                  <a:pt x="0" y="171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567437">
            <a:off x="16126494" y="6825098"/>
            <a:ext cx="3789612" cy="3623816"/>
          </a:xfrm>
          <a:custGeom>
            <a:avLst/>
            <a:gdLst/>
            <a:ahLst/>
            <a:cxnLst/>
            <a:rect l="l" t="t" r="r" b="b"/>
            <a:pathLst>
              <a:path w="3789612" h="3623816">
                <a:moveTo>
                  <a:pt x="0" y="0"/>
                </a:moveTo>
                <a:lnTo>
                  <a:pt x="3789612" y="0"/>
                </a:lnTo>
                <a:lnTo>
                  <a:pt x="3789612" y="3623816"/>
                </a:lnTo>
                <a:lnTo>
                  <a:pt x="0" y="3623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0529"/>
            <a:ext cx="7551865" cy="5768944"/>
          </a:xfrm>
          <a:custGeom>
            <a:avLst/>
            <a:gdLst/>
            <a:ahLst/>
            <a:cxnLst/>
            <a:rect l="l" t="t" r="r" b="b"/>
            <a:pathLst>
              <a:path w="7551865" h="5768944">
                <a:moveTo>
                  <a:pt x="0" y="0"/>
                </a:moveTo>
                <a:lnTo>
                  <a:pt x="7551865" y="0"/>
                </a:lnTo>
                <a:lnTo>
                  <a:pt x="7551865" y="5768944"/>
                </a:lnTo>
                <a:lnTo>
                  <a:pt x="0" y="57689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144000" y="1038225"/>
            <a:ext cx="8115300" cy="3152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Bagaimana Implementasi TDD Dilakukan?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0" y="7585110"/>
            <a:ext cx="8115300" cy="1673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 spc="-23">
                <a:solidFill>
                  <a:srgbClr val="000000"/>
                </a:solidFill>
                <a:latin typeface="Assistant"/>
              </a:rPr>
              <a:t>Setelah mendapatkan kebutuhan fungsional, dapat diturunkan fungsi dan fitur yang perlu dikembangkan.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spc="-23">
                <a:solidFill>
                  <a:srgbClr val="000000"/>
                </a:solidFill>
                <a:latin typeface="Assistant"/>
              </a:rPr>
              <a:t>Peneliti kemudian mengerjakan sebuah fungsi / fitur hingga selesai, sebelum pindah mengerjakan fungsi / fitur selanjutnya.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819900" cy="10287000"/>
            <a:chOff x="0" y="0"/>
            <a:chExt cx="90932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5502" t="35086" r="2059" b="2739"/>
            <a:stretch>
              <a:fillRect/>
            </a:stretch>
          </p:blipFill>
          <p:spPr>
            <a:xfrm>
              <a:off x="0" y="0"/>
              <a:ext cx="9093200" cy="6858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t="12290" b="12290"/>
            <a:stretch>
              <a:fillRect/>
            </a:stretch>
          </p:blipFill>
          <p:spPr>
            <a:xfrm>
              <a:off x="0" y="6858000"/>
              <a:ext cx="9093200" cy="6858000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7804678" y="1038225"/>
            <a:ext cx="9454622" cy="3152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Bagaimana menerapkan ML pada aplikasi web?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804678" y="4721869"/>
            <a:ext cx="3883010" cy="3693169"/>
            <a:chOff x="0" y="0"/>
            <a:chExt cx="5177346" cy="4924225"/>
          </a:xfrm>
        </p:grpSpPr>
        <p:sp>
          <p:nvSpPr>
            <p:cNvPr id="7" name="TextBox 7"/>
            <p:cNvSpPr txBox="1"/>
            <p:nvPr/>
          </p:nvSpPr>
          <p:spPr>
            <a:xfrm>
              <a:off x="0" y="2147006"/>
              <a:ext cx="5177346" cy="2777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 spc="-24">
                  <a:solidFill>
                    <a:srgbClr val="FFFFFF"/>
                  </a:solidFill>
                  <a:latin typeface="Assistant"/>
                </a:rPr>
                <a:t>Backend JS menyiapkan masukkan pengguna dengan bentuk sesuai dengan yang diterima oleh model machine learning.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5177346" cy="1378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115"/>
                </a:lnSpc>
                <a:spcBef>
                  <a:spcPct val="0"/>
                </a:spcBef>
              </a:pPr>
              <a:r>
                <a:rPr lang="en-US" sz="6877">
                  <a:solidFill>
                    <a:srgbClr val="FFFFFF"/>
                  </a:solidFill>
                  <a:latin typeface="HK Grotesk Bold"/>
                </a:rPr>
                <a:t>01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376290" y="4721869"/>
            <a:ext cx="3883010" cy="4536431"/>
            <a:chOff x="0" y="0"/>
            <a:chExt cx="5177346" cy="604857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2147006"/>
              <a:ext cx="5177346" cy="39015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 spc="-24">
                  <a:solidFill>
                    <a:srgbClr val="FFFFFF"/>
                  </a:solidFill>
                  <a:latin typeface="Assistant"/>
                </a:rPr>
                <a:t>Dengan teknik “child process”, model ML dijalankan oleh backend JS dengan masukkan yang telah disesuaikan. Hasil penilaian model ML dikembalikan lagi pada backend JS.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5177346" cy="1378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115"/>
                </a:lnSpc>
                <a:spcBef>
                  <a:spcPct val="0"/>
                </a:spcBef>
              </a:pPr>
              <a:r>
                <a:rPr lang="en-US" sz="6877">
                  <a:solidFill>
                    <a:srgbClr val="FFFFFF"/>
                  </a:solidFill>
                  <a:latin typeface="HK Grotesk Bold"/>
                </a:rPr>
                <a:t>02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00856" y="6378657"/>
            <a:ext cx="5133213" cy="8229600"/>
          </a:xfrm>
          <a:custGeom>
            <a:avLst/>
            <a:gdLst/>
            <a:ahLst/>
            <a:cxnLst/>
            <a:rect l="l" t="t" r="r" b="b"/>
            <a:pathLst>
              <a:path w="5133213" h="8229600">
                <a:moveTo>
                  <a:pt x="0" y="0"/>
                </a:moveTo>
                <a:lnTo>
                  <a:pt x="5133213" y="0"/>
                </a:lnTo>
                <a:lnTo>
                  <a:pt x="51332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38225"/>
            <a:ext cx="8115300" cy="4199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Bagaimana memastikan hasil penilaian tidak berubah?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122276" y="2801134"/>
            <a:ext cx="5349957" cy="5349957"/>
            <a:chOff x="0" y="0"/>
            <a:chExt cx="7133276" cy="7133276"/>
          </a:xfrm>
        </p:grpSpPr>
        <p:sp>
          <p:nvSpPr>
            <p:cNvPr id="5" name="Freeform 5"/>
            <p:cNvSpPr/>
            <p:nvPr/>
          </p:nvSpPr>
          <p:spPr>
            <a:xfrm flipH="1">
              <a:off x="0" y="0"/>
              <a:ext cx="7133276" cy="7133276"/>
            </a:xfrm>
            <a:custGeom>
              <a:avLst/>
              <a:gdLst/>
              <a:ahLst/>
              <a:cxnLst/>
              <a:rect l="l" t="t" r="r" b="b"/>
              <a:pathLst>
                <a:path w="7133276" h="7133276">
                  <a:moveTo>
                    <a:pt x="7133276" y="0"/>
                  </a:moveTo>
                  <a:lnTo>
                    <a:pt x="0" y="0"/>
                  </a:lnTo>
                  <a:lnTo>
                    <a:pt x="0" y="7133276"/>
                  </a:lnTo>
                  <a:lnTo>
                    <a:pt x="7133276" y="7133276"/>
                  </a:lnTo>
                  <a:lnTo>
                    <a:pt x="7133276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408636" y="1529159"/>
              <a:ext cx="3105627" cy="1419314"/>
            </a:xfrm>
            <a:custGeom>
              <a:avLst/>
              <a:gdLst/>
              <a:ahLst/>
              <a:cxnLst/>
              <a:rect l="l" t="t" r="r" b="b"/>
              <a:pathLst>
                <a:path w="3105627" h="1419314">
                  <a:moveTo>
                    <a:pt x="0" y="0"/>
                  </a:moveTo>
                  <a:lnTo>
                    <a:pt x="3105628" y="0"/>
                  </a:lnTo>
                  <a:lnTo>
                    <a:pt x="3105628" y="1419314"/>
                  </a:lnTo>
                  <a:lnTo>
                    <a:pt x="0" y="1419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1900155" y="3107997"/>
              <a:ext cx="2122590" cy="917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6"/>
                </a:lnSpc>
                <a:spcBef>
                  <a:spcPct val="0"/>
                </a:spcBef>
              </a:pPr>
              <a:r>
                <a:rPr lang="en-US" sz="4522" dirty="0">
                  <a:solidFill>
                    <a:srgbClr val="000000"/>
                  </a:solidFill>
                  <a:latin typeface="HK Grotesk Bold"/>
                </a:rPr>
                <a:t>= 50%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7163479"/>
            <a:ext cx="8115300" cy="2094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 spc="-23">
                <a:solidFill>
                  <a:srgbClr val="000000"/>
                </a:solidFill>
                <a:latin typeface="Assistant"/>
              </a:rPr>
              <a:t>Peneliti melakukan uji coba skenario, memasukkan dua jawaban yang sama pada aplikasi terapan dan model ML secara langsung.</a:t>
            </a:r>
          </a:p>
          <a:p>
            <a:pPr>
              <a:lnSpc>
                <a:spcPts val="3359"/>
              </a:lnSpc>
            </a:pPr>
            <a:endParaRPr lang="en-US" sz="2399" spc="-23">
              <a:solidFill>
                <a:srgbClr val="000000"/>
              </a:solidFill>
              <a:latin typeface="Assistant"/>
            </a:endParaRP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spc="-23">
                <a:solidFill>
                  <a:srgbClr val="000000"/>
                </a:solidFill>
                <a:latin typeface="Assistant"/>
              </a:rPr>
              <a:t>Hasil yang didapat harus sama secara persentase pada keduanya, karena menggunakan teks uji coba yang identik.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2938043" y="1289352"/>
            <a:ext cx="5349957" cy="5349957"/>
            <a:chOff x="0" y="0"/>
            <a:chExt cx="7133276" cy="713327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133276" cy="7133276"/>
            </a:xfrm>
            <a:custGeom>
              <a:avLst/>
              <a:gdLst/>
              <a:ahLst/>
              <a:cxnLst/>
              <a:rect l="l" t="t" r="r" b="b"/>
              <a:pathLst>
                <a:path w="7133276" h="7133276">
                  <a:moveTo>
                    <a:pt x="0" y="0"/>
                  </a:moveTo>
                  <a:lnTo>
                    <a:pt x="7133276" y="0"/>
                  </a:lnTo>
                  <a:lnTo>
                    <a:pt x="7133276" y="7133276"/>
                  </a:lnTo>
                  <a:lnTo>
                    <a:pt x="0" y="71332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3342888" y="1380168"/>
              <a:ext cx="1463435" cy="1695464"/>
            </a:xfrm>
            <a:custGeom>
              <a:avLst/>
              <a:gdLst/>
              <a:ahLst/>
              <a:cxnLst/>
              <a:rect l="l" t="t" r="r" b="b"/>
              <a:pathLst>
                <a:path w="1463435" h="1695464">
                  <a:moveTo>
                    <a:pt x="0" y="0"/>
                  </a:moveTo>
                  <a:lnTo>
                    <a:pt x="1463435" y="0"/>
                  </a:lnTo>
                  <a:lnTo>
                    <a:pt x="1463435" y="1695464"/>
                  </a:lnTo>
                  <a:lnTo>
                    <a:pt x="0" y="16954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2857886" y="3360516"/>
              <a:ext cx="2433438" cy="9307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15"/>
                </a:lnSpc>
                <a:spcBef>
                  <a:spcPct val="0"/>
                </a:spcBef>
              </a:pPr>
              <a:r>
                <a:rPr lang="en-US" sz="4589">
                  <a:solidFill>
                    <a:srgbClr val="000000"/>
                  </a:solidFill>
                  <a:latin typeface="HK Grotesk Bold"/>
                </a:rPr>
                <a:t>=2.5/5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38225"/>
            <a:ext cx="7513117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Penggunaannya?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4068087"/>
            <a:ext cx="3883010" cy="2428275"/>
            <a:chOff x="0" y="0"/>
            <a:chExt cx="5177346" cy="3237700"/>
          </a:xfrm>
        </p:grpSpPr>
        <p:sp>
          <p:nvSpPr>
            <p:cNvPr id="4" name="TextBox 4"/>
            <p:cNvSpPr txBox="1"/>
            <p:nvPr/>
          </p:nvSpPr>
          <p:spPr>
            <a:xfrm>
              <a:off x="0" y="2147006"/>
              <a:ext cx="5177346" cy="1090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 spc="-24">
                  <a:solidFill>
                    <a:srgbClr val="FFFFFF"/>
                  </a:solidFill>
                  <a:latin typeface="Assistant"/>
                </a:rPr>
                <a:t>Node.js dengan versi minimal 16.16.0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5177346" cy="1378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115"/>
                </a:lnSpc>
                <a:spcBef>
                  <a:spcPct val="0"/>
                </a:spcBef>
              </a:pPr>
              <a:r>
                <a:rPr lang="en-US" sz="6877">
                  <a:solidFill>
                    <a:srgbClr val="FFFFFF"/>
                  </a:solidFill>
                  <a:latin typeface="HK Grotesk Bold"/>
                </a:rPr>
                <a:t>JS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400337" y="4068087"/>
            <a:ext cx="3883010" cy="2428275"/>
            <a:chOff x="0" y="0"/>
            <a:chExt cx="5177346" cy="3237700"/>
          </a:xfrm>
        </p:grpSpPr>
        <p:sp>
          <p:nvSpPr>
            <p:cNvPr id="7" name="TextBox 7"/>
            <p:cNvSpPr txBox="1"/>
            <p:nvPr/>
          </p:nvSpPr>
          <p:spPr>
            <a:xfrm>
              <a:off x="0" y="2147006"/>
              <a:ext cx="5177346" cy="1090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 spc="-24">
                  <a:solidFill>
                    <a:srgbClr val="FFFFFF"/>
                  </a:solidFill>
                  <a:latin typeface="Assistant"/>
                </a:rPr>
                <a:t>Python dengan versi minimal 3.11.5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5177346" cy="1378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115"/>
                </a:lnSpc>
                <a:spcBef>
                  <a:spcPct val="0"/>
                </a:spcBef>
              </a:pPr>
              <a:r>
                <a:rPr lang="en-US" sz="6877">
                  <a:solidFill>
                    <a:srgbClr val="FFFFFF"/>
                  </a:solidFill>
                  <a:latin typeface="HK Grotesk Bold"/>
                </a:rPr>
                <a:t>Py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769122" y="4068087"/>
            <a:ext cx="4977748" cy="2428275"/>
            <a:chOff x="0" y="0"/>
            <a:chExt cx="6636998" cy="323770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2147006"/>
              <a:ext cx="6636998" cy="1090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 spc="-24">
                  <a:solidFill>
                    <a:srgbClr val="FFFFFF"/>
                  </a:solidFill>
                  <a:latin typeface="Assistant"/>
                </a:rPr>
                <a:t>Install semua dependency Node.js dan Python yang diperlukan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6636998" cy="1378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115"/>
                </a:lnSpc>
                <a:spcBef>
                  <a:spcPct val="0"/>
                </a:spcBef>
              </a:pPr>
              <a:r>
                <a:rPr lang="en-US" sz="6877">
                  <a:solidFill>
                    <a:srgbClr val="FFFFFF"/>
                  </a:solidFill>
                  <a:latin typeface="HK Grotesk Bold"/>
                </a:rPr>
                <a:t>Dependency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6830025"/>
            <a:ext cx="3883010" cy="2428275"/>
            <a:chOff x="0" y="0"/>
            <a:chExt cx="5177346" cy="323770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2147006"/>
              <a:ext cx="5177346" cy="1090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 spc="-24">
                  <a:solidFill>
                    <a:srgbClr val="FFFFFF"/>
                  </a:solidFill>
                  <a:latin typeface="Assistant"/>
                </a:rPr>
                <a:t>Gunakan aplikasi dengan menilai jawaban berupa teks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5177346" cy="1378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115"/>
                </a:lnSpc>
                <a:spcBef>
                  <a:spcPct val="0"/>
                </a:spcBef>
              </a:pPr>
              <a:r>
                <a:rPr lang="en-US" sz="6877">
                  <a:solidFill>
                    <a:srgbClr val="FFFFFF"/>
                  </a:solidFill>
                  <a:latin typeface="HK Grotesk Bold"/>
                </a:rPr>
                <a:t>TXT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400337" y="6830025"/>
            <a:ext cx="3883010" cy="2428275"/>
            <a:chOff x="0" y="0"/>
            <a:chExt cx="5177346" cy="323770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2147006"/>
              <a:ext cx="5177346" cy="1090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 spc="-24">
                  <a:solidFill>
                    <a:srgbClr val="FFFFFF"/>
                  </a:solidFill>
                  <a:latin typeface="Assistant"/>
                </a:rPr>
                <a:t>Nilai banyak jawaban dengan menggunakan file CSV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5177346" cy="1378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115"/>
                </a:lnSpc>
                <a:spcBef>
                  <a:spcPct val="0"/>
                </a:spcBef>
              </a:pPr>
              <a:r>
                <a:rPr lang="en-US" sz="6877">
                  <a:solidFill>
                    <a:srgbClr val="FFFFFF"/>
                  </a:solidFill>
                  <a:latin typeface="HK Grotesk Bold"/>
                </a:rPr>
                <a:t>CSV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769122" y="6830025"/>
            <a:ext cx="4977748" cy="2428275"/>
            <a:chOff x="0" y="0"/>
            <a:chExt cx="6636998" cy="3237700"/>
          </a:xfrm>
        </p:grpSpPr>
        <p:sp>
          <p:nvSpPr>
            <p:cNvPr id="19" name="TextBox 19"/>
            <p:cNvSpPr txBox="1"/>
            <p:nvPr/>
          </p:nvSpPr>
          <p:spPr>
            <a:xfrm>
              <a:off x="0" y="2147006"/>
              <a:ext cx="6636998" cy="1090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 spc="-24">
                  <a:solidFill>
                    <a:srgbClr val="FFFFFF"/>
                  </a:solidFill>
                  <a:latin typeface="Assistant"/>
                </a:rPr>
                <a:t>Ekspor hasil penilaian CSV menjadi PDF untuk keperluan pribadi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0"/>
              <a:ext cx="6636998" cy="1378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115"/>
                </a:lnSpc>
                <a:spcBef>
                  <a:spcPct val="0"/>
                </a:spcBef>
              </a:pPr>
              <a:r>
                <a:rPr lang="en-US" sz="6877">
                  <a:solidFill>
                    <a:srgbClr val="FFFFFF"/>
                  </a:solidFill>
                  <a:latin typeface="HK Grotesk Bold"/>
                </a:rPr>
                <a:t>PDF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94633">
            <a:off x="7828277" y="9031944"/>
            <a:ext cx="2604581" cy="2467841"/>
          </a:xfrm>
          <a:custGeom>
            <a:avLst/>
            <a:gdLst/>
            <a:ahLst/>
            <a:cxnLst/>
            <a:rect l="l" t="t" r="r" b="b"/>
            <a:pathLst>
              <a:path w="2604581" h="2467841">
                <a:moveTo>
                  <a:pt x="0" y="0"/>
                </a:moveTo>
                <a:lnTo>
                  <a:pt x="2604581" y="0"/>
                </a:lnTo>
                <a:lnTo>
                  <a:pt x="2604581" y="2467841"/>
                </a:lnTo>
                <a:lnTo>
                  <a:pt x="0" y="2467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9088749">
            <a:off x="1631143" y="-2578373"/>
            <a:ext cx="3903561" cy="3698625"/>
          </a:xfrm>
          <a:custGeom>
            <a:avLst/>
            <a:gdLst/>
            <a:ahLst/>
            <a:cxnLst/>
            <a:rect l="l" t="t" r="r" b="b"/>
            <a:pathLst>
              <a:path w="3903561" h="3698625">
                <a:moveTo>
                  <a:pt x="0" y="0"/>
                </a:moveTo>
                <a:lnTo>
                  <a:pt x="3903562" y="0"/>
                </a:lnTo>
                <a:lnTo>
                  <a:pt x="3903562" y="3698625"/>
                </a:lnTo>
                <a:lnTo>
                  <a:pt x="0" y="3698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13119">
            <a:off x="-3109196" y="4175850"/>
            <a:ext cx="8275792" cy="7913726"/>
          </a:xfrm>
          <a:custGeom>
            <a:avLst/>
            <a:gdLst/>
            <a:ahLst/>
            <a:cxnLst/>
            <a:rect l="l" t="t" r="r" b="b"/>
            <a:pathLst>
              <a:path w="8275792" h="7913726">
                <a:moveTo>
                  <a:pt x="0" y="0"/>
                </a:moveTo>
                <a:lnTo>
                  <a:pt x="8275792" y="0"/>
                </a:lnTo>
                <a:lnTo>
                  <a:pt x="8275792" y="7913726"/>
                </a:lnTo>
                <a:lnTo>
                  <a:pt x="0" y="7913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65189">
            <a:off x="11239029" y="-3141539"/>
            <a:ext cx="7824542" cy="6963843"/>
          </a:xfrm>
          <a:custGeom>
            <a:avLst/>
            <a:gdLst/>
            <a:ahLst/>
            <a:cxnLst/>
            <a:rect l="l" t="t" r="r" b="b"/>
            <a:pathLst>
              <a:path w="7824542" h="6963843">
                <a:moveTo>
                  <a:pt x="0" y="0"/>
                </a:moveTo>
                <a:lnTo>
                  <a:pt x="7824542" y="0"/>
                </a:lnTo>
                <a:lnTo>
                  <a:pt x="7824542" y="6963842"/>
                </a:lnTo>
                <a:lnTo>
                  <a:pt x="0" y="69638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207755">
            <a:off x="13218087" y="5225672"/>
            <a:ext cx="6135171" cy="7102948"/>
          </a:xfrm>
          <a:custGeom>
            <a:avLst/>
            <a:gdLst/>
            <a:ahLst/>
            <a:cxnLst/>
            <a:rect l="l" t="t" r="r" b="b"/>
            <a:pathLst>
              <a:path w="6135171" h="7102948">
                <a:moveTo>
                  <a:pt x="0" y="0"/>
                </a:moveTo>
                <a:lnTo>
                  <a:pt x="6135171" y="0"/>
                </a:lnTo>
                <a:lnTo>
                  <a:pt x="6135171" y="7102948"/>
                </a:lnTo>
                <a:lnTo>
                  <a:pt x="0" y="7102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3689150" y="3456715"/>
            <a:ext cx="10909700" cy="3373570"/>
            <a:chOff x="0" y="0"/>
            <a:chExt cx="14546267" cy="4498093"/>
          </a:xfrm>
        </p:grpSpPr>
        <p:sp>
          <p:nvSpPr>
            <p:cNvPr id="8" name="TextBox 8"/>
            <p:cNvSpPr txBox="1"/>
            <p:nvPr/>
          </p:nvSpPr>
          <p:spPr>
            <a:xfrm>
              <a:off x="0" y="9525"/>
              <a:ext cx="14546267" cy="29111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82"/>
                </a:lnSpc>
              </a:pPr>
              <a:r>
                <a:rPr lang="en-US" sz="4900">
                  <a:solidFill>
                    <a:srgbClr val="FFFFFF"/>
                  </a:solidFill>
                  <a:latin typeface="HK Grotesk Medium"/>
                </a:rPr>
                <a:t>"A little more heaven, and a little less hell. Maybe I can pull that off everyday.</a:t>
              </a:r>
              <a:r>
                <a:rPr lang="en-US" sz="4900">
                  <a:solidFill>
                    <a:srgbClr val="FFFFFF"/>
                  </a:solidFill>
                  <a:latin typeface="HK Grotesk"/>
                </a:rPr>
                <a:t>"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627322" y="3742743"/>
              <a:ext cx="11291623" cy="755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FFFFFF"/>
                  </a:solidFill>
                  <a:latin typeface="Halant Medium"/>
                </a:rPr>
                <a:t>-Dr. Jordan B. Peterson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94633">
            <a:off x="7828277" y="9031944"/>
            <a:ext cx="2604581" cy="2467841"/>
          </a:xfrm>
          <a:custGeom>
            <a:avLst/>
            <a:gdLst/>
            <a:ahLst/>
            <a:cxnLst/>
            <a:rect l="l" t="t" r="r" b="b"/>
            <a:pathLst>
              <a:path w="2604581" h="2467841">
                <a:moveTo>
                  <a:pt x="0" y="0"/>
                </a:moveTo>
                <a:lnTo>
                  <a:pt x="2604581" y="0"/>
                </a:lnTo>
                <a:lnTo>
                  <a:pt x="2604581" y="2467841"/>
                </a:lnTo>
                <a:lnTo>
                  <a:pt x="0" y="2467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9088749">
            <a:off x="1631143" y="-2578373"/>
            <a:ext cx="3903561" cy="3698625"/>
          </a:xfrm>
          <a:custGeom>
            <a:avLst/>
            <a:gdLst/>
            <a:ahLst/>
            <a:cxnLst/>
            <a:rect l="l" t="t" r="r" b="b"/>
            <a:pathLst>
              <a:path w="3903561" h="3698625">
                <a:moveTo>
                  <a:pt x="0" y="0"/>
                </a:moveTo>
                <a:lnTo>
                  <a:pt x="3903562" y="0"/>
                </a:lnTo>
                <a:lnTo>
                  <a:pt x="3903562" y="3698625"/>
                </a:lnTo>
                <a:lnTo>
                  <a:pt x="0" y="3698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13119">
            <a:off x="-3109196" y="4175850"/>
            <a:ext cx="8275792" cy="7913726"/>
          </a:xfrm>
          <a:custGeom>
            <a:avLst/>
            <a:gdLst/>
            <a:ahLst/>
            <a:cxnLst/>
            <a:rect l="l" t="t" r="r" b="b"/>
            <a:pathLst>
              <a:path w="8275792" h="7913726">
                <a:moveTo>
                  <a:pt x="0" y="0"/>
                </a:moveTo>
                <a:lnTo>
                  <a:pt x="8275792" y="0"/>
                </a:lnTo>
                <a:lnTo>
                  <a:pt x="8275792" y="7913726"/>
                </a:lnTo>
                <a:lnTo>
                  <a:pt x="0" y="7913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65189">
            <a:off x="11239029" y="-3141539"/>
            <a:ext cx="7824542" cy="6963843"/>
          </a:xfrm>
          <a:custGeom>
            <a:avLst/>
            <a:gdLst/>
            <a:ahLst/>
            <a:cxnLst/>
            <a:rect l="l" t="t" r="r" b="b"/>
            <a:pathLst>
              <a:path w="7824542" h="6963843">
                <a:moveTo>
                  <a:pt x="0" y="0"/>
                </a:moveTo>
                <a:lnTo>
                  <a:pt x="7824542" y="0"/>
                </a:lnTo>
                <a:lnTo>
                  <a:pt x="7824542" y="6963842"/>
                </a:lnTo>
                <a:lnTo>
                  <a:pt x="0" y="69638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207755">
            <a:off x="13218087" y="5225672"/>
            <a:ext cx="6135171" cy="7102948"/>
          </a:xfrm>
          <a:custGeom>
            <a:avLst/>
            <a:gdLst/>
            <a:ahLst/>
            <a:cxnLst/>
            <a:rect l="l" t="t" r="r" b="b"/>
            <a:pathLst>
              <a:path w="6135171" h="7102948">
                <a:moveTo>
                  <a:pt x="0" y="0"/>
                </a:moveTo>
                <a:lnTo>
                  <a:pt x="6135171" y="0"/>
                </a:lnTo>
                <a:lnTo>
                  <a:pt x="6135171" y="7102948"/>
                </a:lnTo>
                <a:lnTo>
                  <a:pt x="0" y="7102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689150" y="4894096"/>
            <a:ext cx="10909700" cy="736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82"/>
              </a:lnSpc>
            </a:pPr>
            <a:r>
              <a:rPr lang="en-US" sz="4900">
                <a:solidFill>
                  <a:srgbClr val="731F7D"/>
                </a:solidFill>
                <a:latin typeface="HK Grotesk Medium"/>
              </a:rPr>
              <a:t>Details in Slideshow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51322" y="2131113"/>
            <a:ext cx="4985355" cy="6024773"/>
          </a:xfrm>
          <a:custGeom>
            <a:avLst/>
            <a:gdLst/>
            <a:ahLst/>
            <a:cxnLst/>
            <a:rect l="l" t="t" r="r" b="b"/>
            <a:pathLst>
              <a:path w="4985355" h="6024773">
                <a:moveTo>
                  <a:pt x="0" y="0"/>
                </a:moveTo>
                <a:lnTo>
                  <a:pt x="4985356" y="0"/>
                </a:lnTo>
                <a:lnTo>
                  <a:pt x="4985356" y="6024774"/>
                </a:lnTo>
                <a:lnTo>
                  <a:pt x="0" y="60247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38225"/>
            <a:ext cx="5307614" cy="212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731F7D"/>
                </a:solidFill>
                <a:latin typeface="HK Grotesk Bold"/>
              </a:rPr>
              <a:t>Alur Penelitian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22903" y="1820545"/>
            <a:ext cx="4956857" cy="1578851"/>
          </a:xfrm>
          <a:custGeom>
            <a:avLst/>
            <a:gdLst/>
            <a:ahLst/>
            <a:cxnLst/>
            <a:rect l="l" t="t" r="r" b="b"/>
            <a:pathLst>
              <a:path w="4956857" h="1578851">
                <a:moveTo>
                  <a:pt x="0" y="0"/>
                </a:moveTo>
                <a:lnTo>
                  <a:pt x="4956857" y="0"/>
                </a:lnTo>
                <a:lnTo>
                  <a:pt x="4956857" y="1578851"/>
                </a:lnTo>
                <a:lnTo>
                  <a:pt x="0" y="15788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722903" y="3397788"/>
            <a:ext cx="4956857" cy="1771960"/>
          </a:xfrm>
          <a:custGeom>
            <a:avLst/>
            <a:gdLst/>
            <a:ahLst/>
            <a:cxnLst/>
            <a:rect l="l" t="t" r="r" b="b"/>
            <a:pathLst>
              <a:path w="4956857" h="1771960">
                <a:moveTo>
                  <a:pt x="0" y="0"/>
                </a:moveTo>
                <a:lnTo>
                  <a:pt x="4956857" y="0"/>
                </a:lnTo>
                <a:lnTo>
                  <a:pt x="4956857" y="1771960"/>
                </a:lnTo>
                <a:lnTo>
                  <a:pt x="0" y="17719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679760" y="5961593"/>
            <a:ext cx="4579540" cy="1299252"/>
          </a:xfrm>
          <a:custGeom>
            <a:avLst/>
            <a:gdLst/>
            <a:ahLst/>
            <a:cxnLst/>
            <a:rect l="l" t="t" r="r" b="b"/>
            <a:pathLst>
              <a:path w="4579540" h="1299252">
                <a:moveTo>
                  <a:pt x="0" y="0"/>
                </a:moveTo>
                <a:lnTo>
                  <a:pt x="4579540" y="0"/>
                </a:lnTo>
                <a:lnTo>
                  <a:pt x="4579540" y="1299252"/>
                </a:lnTo>
                <a:lnTo>
                  <a:pt x="0" y="12992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711410" y="7241543"/>
            <a:ext cx="4547890" cy="1994706"/>
          </a:xfrm>
          <a:custGeom>
            <a:avLst/>
            <a:gdLst/>
            <a:ahLst/>
            <a:cxnLst/>
            <a:rect l="l" t="t" r="r" b="b"/>
            <a:pathLst>
              <a:path w="4547890" h="1994706">
                <a:moveTo>
                  <a:pt x="0" y="0"/>
                </a:moveTo>
                <a:lnTo>
                  <a:pt x="4547890" y="0"/>
                </a:lnTo>
                <a:lnTo>
                  <a:pt x="4547890" y="1994707"/>
                </a:lnTo>
                <a:lnTo>
                  <a:pt x="0" y="19947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61" b="-1975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038225"/>
            <a:ext cx="5307614" cy="3152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Model ML yang Digunakan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819967"/>
            <a:ext cx="6694203" cy="478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Aplikasi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ini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dibuat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untuk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menerapkan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2 model machine learning yang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telah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dibangun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untuk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memeriksa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kemiripan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jawaban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berbahasa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Indonesia dan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Inggris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.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Kedua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model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tersebut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disatukan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dan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dibuat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menjadi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aplikasi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Easysay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22903" y="933450"/>
            <a:ext cx="554712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Model Indonesia: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79760" y="5074498"/>
            <a:ext cx="4611190" cy="874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Canva Sans Bold"/>
              </a:rPr>
              <a:t>Model </a:t>
            </a:r>
            <a:r>
              <a:rPr lang="en-US" sz="5199" dirty="0" err="1">
                <a:solidFill>
                  <a:srgbClr val="FFFFFF"/>
                </a:solidFill>
                <a:latin typeface="Canva Sans Bold"/>
              </a:rPr>
              <a:t>Inggris</a:t>
            </a:r>
            <a:r>
              <a:rPr lang="en-US" sz="5199" dirty="0">
                <a:solidFill>
                  <a:srgbClr val="FFFFFF"/>
                </a:solidFill>
                <a:latin typeface="Canva Sans Bold"/>
              </a:rPr>
              <a:t>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11410" y="1919039"/>
            <a:ext cx="3922261" cy="1307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0"/>
              </a:lnSpc>
            </a:pPr>
            <a:r>
              <a:rPr lang="en-US" sz="2514">
                <a:solidFill>
                  <a:srgbClr val="FFFFFF"/>
                </a:solidFill>
                <a:latin typeface="Canva Sans"/>
              </a:rPr>
              <a:t>Menerima masukkan dari pengguna melalui command shell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79760" y="3726916"/>
            <a:ext cx="3922261" cy="869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0"/>
              </a:lnSpc>
            </a:pPr>
            <a:r>
              <a:rPr lang="en-US" sz="2514">
                <a:solidFill>
                  <a:srgbClr val="FFFFFF"/>
                </a:solidFill>
                <a:latin typeface="Canva Sans"/>
              </a:rPr>
              <a:t>Skor merupakan skala dari 0 ~ 100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57499" y="6366930"/>
            <a:ext cx="3922261" cy="431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20"/>
              </a:lnSpc>
            </a:pPr>
            <a:r>
              <a:rPr lang="en-US" sz="2514" dirty="0" err="1">
                <a:solidFill>
                  <a:srgbClr val="FFFFFF"/>
                </a:solidFill>
                <a:latin typeface="Canva Sans"/>
              </a:rPr>
              <a:t>Membaca</a:t>
            </a:r>
            <a:r>
              <a:rPr lang="en-US" sz="2514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2514" dirty="0" err="1">
                <a:solidFill>
                  <a:srgbClr val="FFFFFF"/>
                </a:solidFill>
                <a:latin typeface="Canva Sans"/>
              </a:rPr>
              <a:t>dokumen</a:t>
            </a:r>
            <a:r>
              <a:rPr lang="en-US" sz="2514" dirty="0">
                <a:solidFill>
                  <a:srgbClr val="FFFFFF"/>
                </a:solidFill>
                <a:latin typeface="Canva Sans"/>
              </a:rPr>
              <a:t> csv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757499" y="7775532"/>
            <a:ext cx="3922261" cy="869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20"/>
              </a:lnSpc>
            </a:pPr>
            <a:r>
              <a:rPr lang="en-US" sz="2514" dirty="0" err="1">
                <a:solidFill>
                  <a:srgbClr val="FFFFFF"/>
                </a:solidFill>
                <a:latin typeface="Canva Sans"/>
              </a:rPr>
              <a:t>Menyimpan</a:t>
            </a:r>
            <a:r>
              <a:rPr lang="en-US" sz="2514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2514" dirty="0" err="1">
                <a:solidFill>
                  <a:srgbClr val="FFFFFF"/>
                </a:solidFill>
                <a:latin typeface="Canva Sans"/>
              </a:rPr>
              <a:t>penilaian</a:t>
            </a:r>
            <a:r>
              <a:rPr lang="en-US" sz="2514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2514" dirty="0" err="1">
                <a:solidFill>
                  <a:srgbClr val="FFFFFF"/>
                </a:solidFill>
                <a:latin typeface="Canva Sans"/>
              </a:rPr>
              <a:t>menjadi</a:t>
            </a:r>
            <a:r>
              <a:rPr lang="en-US" sz="2514" dirty="0">
                <a:solidFill>
                  <a:srgbClr val="FFFFFF"/>
                </a:solidFill>
                <a:latin typeface="Canva Sans"/>
              </a:rPr>
              <a:t> format JSON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85051" y="2112743"/>
            <a:ext cx="4517899" cy="6061514"/>
          </a:xfrm>
          <a:custGeom>
            <a:avLst/>
            <a:gdLst/>
            <a:ahLst/>
            <a:cxnLst/>
            <a:rect l="l" t="t" r="r" b="b"/>
            <a:pathLst>
              <a:path w="4517899" h="6061514">
                <a:moveTo>
                  <a:pt x="0" y="0"/>
                </a:moveTo>
                <a:lnTo>
                  <a:pt x="4517898" y="0"/>
                </a:lnTo>
                <a:lnTo>
                  <a:pt x="4517898" y="6061514"/>
                </a:lnTo>
                <a:lnTo>
                  <a:pt x="0" y="6061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38225"/>
            <a:ext cx="5307614" cy="3180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731F7D"/>
                </a:solidFill>
                <a:latin typeface="HK Grotesk Bold"/>
              </a:rPr>
              <a:t>Integrasi Aplikasi dan Model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38067" y="1028700"/>
            <a:ext cx="6411867" cy="8229600"/>
          </a:xfrm>
          <a:custGeom>
            <a:avLst/>
            <a:gdLst/>
            <a:ahLst/>
            <a:cxnLst/>
            <a:rect l="l" t="t" r="r" b="b"/>
            <a:pathLst>
              <a:path w="6411867" h="8229600">
                <a:moveTo>
                  <a:pt x="0" y="0"/>
                </a:moveTo>
                <a:lnTo>
                  <a:pt x="6411866" y="0"/>
                </a:lnTo>
                <a:lnTo>
                  <a:pt x="641186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38225"/>
            <a:ext cx="5307614" cy="3180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731F7D"/>
                </a:solidFill>
                <a:latin typeface="HK Grotesk Bold"/>
              </a:rPr>
              <a:t>Alur Penelitian TDD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94633">
            <a:off x="-2022061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0" y="0"/>
                </a:moveTo>
                <a:lnTo>
                  <a:pt x="4315504" y="0"/>
                </a:lnTo>
                <a:lnTo>
                  <a:pt x="4315504" y="4088940"/>
                </a:lnTo>
                <a:lnTo>
                  <a:pt x="0" y="4088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89718" y="2333279"/>
            <a:ext cx="129085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Thank You in Advance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73703" y="4541740"/>
            <a:ext cx="4878850" cy="133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5"/>
              </a:lnSpc>
            </a:pPr>
            <a:r>
              <a:rPr lang="en-US" sz="4135">
                <a:solidFill>
                  <a:srgbClr val="731F7D"/>
                </a:solidFill>
                <a:latin typeface="Halant Medium"/>
              </a:rPr>
              <a:t>Ilham Firman Ashari, S.Kom., M.T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73703" y="7026978"/>
            <a:ext cx="4878850" cy="133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75"/>
              </a:lnSpc>
              <a:spcBef>
                <a:spcPct val="0"/>
              </a:spcBef>
            </a:pPr>
            <a:r>
              <a:rPr lang="en-US" sz="4135">
                <a:solidFill>
                  <a:srgbClr val="731F7D"/>
                </a:solidFill>
                <a:latin typeface="Halant Medium"/>
              </a:rPr>
              <a:t>Eko Dwi Nugroho, S.Kom., M.Cs.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800694" y="4541740"/>
            <a:ext cx="4774589" cy="133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75"/>
              </a:lnSpc>
              <a:spcBef>
                <a:spcPct val="0"/>
              </a:spcBef>
            </a:pPr>
            <a:r>
              <a:rPr lang="en-US" sz="4135">
                <a:solidFill>
                  <a:srgbClr val="731F7D"/>
                </a:solidFill>
                <a:latin typeface="Halant Medium"/>
              </a:rPr>
              <a:t>Mugi Praseptiawan, S.T., M.Kom</a:t>
            </a:r>
          </a:p>
        </p:txBody>
      </p:sp>
      <p:sp>
        <p:nvSpPr>
          <p:cNvPr id="7" name="Freeform 7"/>
          <p:cNvSpPr/>
          <p:nvPr/>
        </p:nvSpPr>
        <p:spPr>
          <a:xfrm rot="313119">
            <a:off x="15158388" y="-1579634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0" y="0"/>
                </a:moveTo>
                <a:lnTo>
                  <a:pt x="5214256" y="0"/>
                </a:lnTo>
                <a:lnTo>
                  <a:pt x="5214256" y="4986132"/>
                </a:lnTo>
                <a:lnTo>
                  <a:pt x="0" y="49861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800694" y="7026978"/>
            <a:ext cx="4774589" cy="2077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375"/>
              </a:lnSpc>
              <a:spcBef>
                <a:spcPct val="0"/>
              </a:spcBef>
            </a:pPr>
            <a:r>
              <a:rPr lang="en-US" sz="4135" dirty="0">
                <a:solidFill>
                  <a:srgbClr val="731F7D"/>
                </a:solidFill>
                <a:latin typeface="Halant Medium"/>
              </a:rPr>
              <a:t>Muhammad Habib </a:t>
            </a:r>
            <a:r>
              <a:rPr lang="en-US" sz="4135" dirty="0" err="1">
                <a:solidFill>
                  <a:srgbClr val="731F7D"/>
                </a:solidFill>
                <a:latin typeface="Halant Medium"/>
              </a:rPr>
              <a:t>Algifari</a:t>
            </a:r>
            <a:r>
              <a:rPr lang="en-US" sz="4135" dirty="0">
                <a:solidFill>
                  <a:srgbClr val="731F7D"/>
                </a:solidFill>
                <a:latin typeface="Halant Medium"/>
              </a:rPr>
              <a:t>, </a:t>
            </a:r>
            <a:r>
              <a:rPr lang="en-US" sz="4135" dirty="0" err="1">
                <a:solidFill>
                  <a:srgbClr val="731F7D"/>
                </a:solidFill>
                <a:latin typeface="Halant Medium"/>
              </a:rPr>
              <a:t>S.Kom</a:t>
            </a:r>
            <a:r>
              <a:rPr lang="en-US" sz="4135" dirty="0">
                <a:solidFill>
                  <a:srgbClr val="731F7D"/>
                </a:solidFill>
                <a:latin typeface="Halant Medium"/>
              </a:rPr>
              <a:t>., M.T.I.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22616" y="2744486"/>
            <a:ext cx="10442767" cy="4798028"/>
          </a:xfrm>
          <a:custGeom>
            <a:avLst/>
            <a:gdLst/>
            <a:ahLst/>
            <a:cxnLst/>
            <a:rect l="l" t="t" r="r" b="b"/>
            <a:pathLst>
              <a:path w="10442767" h="4798028">
                <a:moveTo>
                  <a:pt x="0" y="0"/>
                </a:moveTo>
                <a:lnTo>
                  <a:pt x="10442768" y="0"/>
                </a:lnTo>
                <a:lnTo>
                  <a:pt x="10442768" y="4798028"/>
                </a:lnTo>
                <a:lnTo>
                  <a:pt x="0" y="47980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38225"/>
            <a:ext cx="530761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Narasumber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24564" y="3965829"/>
            <a:ext cx="10438872" cy="2355341"/>
          </a:xfrm>
          <a:custGeom>
            <a:avLst/>
            <a:gdLst/>
            <a:ahLst/>
            <a:cxnLst/>
            <a:rect l="l" t="t" r="r" b="b"/>
            <a:pathLst>
              <a:path w="10438872" h="2355341">
                <a:moveTo>
                  <a:pt x="0" y="0"/>
                </a:moveTo>
                <a:lnTo>
                  <a:pt x="10438872" y="0"/>
                </a:lnTo>
                <a:lnTo>
                  <a:pt x="10438872" y="2355342"/>
                </a:lnTo>
                <a:lnTo>
                  <a:pt x="0" y="23553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38225"/>
            <a:ext cx="6663004" cy="212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731F7D"/>
                </a:solidFill>
                <a:latin typeface="HK Grotesk Bold"/>
              </a:rPr>
              <a:t>Kebutuhan Non-Fungsional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29200" y="10287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579422" y="1210404"/>
            <a:ext cx="7129155" cy="7866192"/>
          </a:xfrm>
          <a:custGeom>
            <a:avLst/>
            <a:gdLst/>
            <a:ahLst/>
            <a:cxnLst/>
            <a:rect l="l" t="t" r="r" b="b"/>
            <a:pathLst>
              <a:path w="7129155" h="7866192">
                <a:moveTo>
                  <a:pt x="0" y="0"/>
                </a:moveTo>
                <a:lnTo>
                  <a:pt x="7129156" y="0"/>
                </a:lnTo>
                <a:lnTo>
                  <a:pt x="7129156" y="7866192"/>
                </a:lnTo>
                <a:lnTo>
                  <a:pt x="0" y="7866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038225"/>
            <a:ext cx="5307614" cy="2104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Use Case Diagram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73516" y="0"/>
            <a:ext cx="7740967" cy="10287000"/>
          </a:xfrm>
          <a:custGeom>
            <a:avLst/>
            <a:gdLst/>
            <a:ahLst/>
            <a:cxnLst/>
            <a:rect l="l" t="t" r="r" b="b"/>
            <a:pathLst>
              <a:path w="7740967" h="10287000">
                <a:moveTo>
                  <a:pt x="0" y="0"/>
                </a:moveTo>
                <a:lnTo>
                  <a:pt x="7740968" y="0"/>
                </a:lnTo>
                <a:lnTo>
                  <a:pt x="774096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38225"/>
            <a:ext cx="3969600" cy="212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731F7D"/>
                </a:solidFill>
                <a:latin typeface="HK Grotesk Bold"/>
              </a:rPr>
              <a:t>Activity Diagram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36314" y="1226476"/>
            <a:ext cx="10500780" cy="3831864"/>
          </a:xfrm>
          <a:custGeom>
            <a:avLst/>
            <a:gdLst/>
            <a:ahLst/>
            <a:cxnLst/>
            <a:rect l="l" t="t" r="r" b="b"/>
            <a:pathLst>
              <a:path w="10500780" h="3831864">
                <a:moveTo>
                  <a:pt x="0" y="0"/>
                </a:moveTo>
                <a:lnTo>
                  <a:pt x="10500780" y="0"/>
                </a:lnTo>
                <a:lnTo>
                  <a:pt x="10500780" y="3831864"/>
                </a:lnTo>
                <a:lnTo>
                  <a:pt x="0" y="383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5994963"/>
            <a:ext cx="8115300" cy="1226169"/>
          </a:xfrm>
          <a:custGeom>
            <a:avLst/>
            <a:gdLst/>
            <a:ahLst/>
            <a:cxnLst/>
            <a:rect l="l" t="t" r="r" b="b"/>
            <a:pathLst>
              <a:path w="8115300" h="1226169">
                <a:moveTo>
                  <a:pt x="0" y="0"/>
                </a:moveTo>
                <a:lnTo>
                  <a:pt x="8115300" y="0"/>
                </a:lnTo>
                <a:lnTo>
                  <a:pt x="8115300" y="1226169"/>
                </a:lnTo>
                <a:lnTo>
                  <a:pt x="0" y="12261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957390" y="5994963"/>
            <a:ext cx="5976110" cy="3263337"/>
          </a:xfrm>
          <a:custGeom>
            <a:avLst/>
            <a:gdLst/>
            <a:ahLst/>
            <a:cxnLst/>
            <a:rect l="l" t="t" r="r" b="b"/>
            <a:pathLst>
              <a:path w="5976110" h="3263337">
                <a:moveTo>
                  <a:pt x="0" y="0"/>
                </a:moveTo>
                <a:lnTo>
                  <a:pt x="5976110" y="0"/>
                </a:lnTo>
                <a:lnTo>
                  <a:pt x="5976110" y="3263337"/>
                </a:lnTo>
                <a:lnTo>
                  <a:pt x="0" y="32633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038225"/>
            <a:ext cx="5307614" cy="2104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Scenario Testing 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86558" y="5203119"/>
            <a:ext cx="6243042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Output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dari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Machine Learning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885886" y="5203119"/>
            <a:ext cx="4201713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Output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dari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Aplikasi</a:t>
            </a:r>
            <a:endParaRPr lang="en-US" sz="3399" dirty="0">
              <a:solidFill>
                <a:srgbClr val="FFFFFF"/>
              </a:solidFill>
              <a:latin typeface="Canva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986558" y="7364007"/>
            <a:ext cx="6547842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1.128299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merupakan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22%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dari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5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03138" y="1182751"/>
            <a:ext cx="10504620" cy="2465182"/>
          </a:xfrm>
          <a:custGeom>
            <a:avLst/>
            <a:gdLst/>
            <a:ahLst/>
            <a:cxnLst/>
            <a:rect l="l" t="t" r="r" b="b"/>
            <a:pathLst>
              <a:path w="10504620" h="2465182">
                <a:moveTo>
                  <a:pt x="0" y="0"/>
                </a:moveTo>
                <a:lnTo>
                  <a:pt x="10504621" y="0"/>
                </a:lnTo>
                <a:lnTo>
                  <a:pt x="10504621" y="2465182"/>
                </a:lnTo>
                <a:lnTo>
                  <a:pt x="0" y="24651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5004793"/>
            <a:ext cx="8115300" cy="2489650"/>
          </a:xfrm>
          <a:custGeom>
            <a:avLst/>
            <a:gdLst/>
            <a:ahLst/>
            <a:cxnLst/>
            <a:rect l="l" t="t" r="r" b="b"/>
            <a:pathLst>
              <a:path w="8115300" h="2489650">
                <a:moveTo>
                  <a:pt x="0" y="0"/>
                </a:moveTo>
                <a:lnTo>
                  <a:pt x="8115300" y="0"/>
                </a:lnTo>
                <a:lnTo>
                  <a:pt x="8115300" y="2489649"/>
                </a:lnTo>
                <a:lnTo>
                  <a:pt x="0" y="24896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44538" y="5004793"/>
            <a:ext cx="7014762" cy="4253507"/>
          </a:xfrm>
          <a:custGeom>
            <a:avLst/>
            <a:gdLst/>
            <a:ahLst/>
            <a:cxnLst/>
            <a:rect l="l" t="t" r="r" b="b"/>
            <a:pathLst>
              <a:path w="7014762" h="4253507">
                <a:moveTo>
                  <a:pt x="0" y="0"/>
                </a:moveTo>
                <a:lnTo>
                  <a:pt x="7014762" y="0"/>
                </a:lnTo>
                <a:lnTo>
                  <a:pt x="7014762" y="4253507"/>
                </a:lnTo>
                <a:lnTo>
                  <a:pt x="0" y="42535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038225"/>
            <a:ext cx="3969600" cy="212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731F7D"/>
                </a:solidFill>
                <a:latin typeface="HK Grotesk Bold"/>
              </a:rPr>
              <a:t>Scenario Testing 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47901" y="4002830"/>
            <a:ext cx="5676900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731F7D"/>
                </a:solidFill>
                <a:latin typeface="Canva Sans"/>
              </a:rPr>
              <a:t>Output Machine Learning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959038" y="4002830"/>
            <a:ext cx="3585762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731F7D"/>
                </a:solidFill>
                <a:latin typeface="Canva Sans"/>
              </a:rPr>
              <a:t>Output </a:t>
            </a:r>
            <a:r>
              <a:rPr lang="en-US" sz="3399" dirty="0" err="1">
                <a:solidFill>
                  <a:srgbClr val="731F7D"/>
                </a:solidFill>
                <a:latin typeface="Canva Sans"/>
              </a:rPr>
              <a:t>Aplikasi</a:t>
            </a:r>
            <a:endParaRPr lang="en-US" sz="3399" dirty="0">
              <a:solidFill>
                <a:srgbClr val="731F7D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319409"/>
            <a:ext cx="7146973" cy="5938891"/>
          </a:xfrm>
          <a:custGeom>
            <a:avLst/>
            <a:gdLst/>
            <a:ahLst/>
            <a:cxnLst/>
            <a:rect l="l" t="t" r="r" b="b"/>
            <a:pathLst>
              <a:path w="7146973" h="5938891">
                <a:moveTo>
                  <a:pt x="0" y="0"/>
                </a:moveTo>
                <a:lnTo>
                  <a:pt x="7146973" y="0"/>
                </a:lnTo>
                <a:lnTo>
                  <a:pt x="7146973" y="5938891"/>
                </a:lnTo>
                <a:lnTo>
                  <a:pt x="0" y="59388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273522" y="1011985"/>
            <a:ext cx="7985778" cy="3245104"/>
          </a:xfrm>
          <a:custGeom>
            <a:avLst/>
            <a:gdLst/>
            <a:ahLst/>
            <a:cxnLst/>
            <a:rect l="l" t="t" r="r" b="b"/>
            <a:pathLst>
              <a:path w="7985778" h="3245104">
                <a:moveTo>
                  <a:pt x="0" y="0"/>
                </a:moveTo>
                <a:lnTo>
                  <a:pt x="7985778" y="0"/>
                </a:lnTo>
                <a:lnTo>
                  <a:pt x="7985778" y="3245104"/>
                </a:lnTo>
                <a:lnTo>
                  <a:pt x="0" y="3245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273522" y="4625319"/>
            <a:ext cx="6016858" cy="4632981"/>
          </a:xfrm>
          <a:custGeom>
            <a:avLst/>
            <a:gdLst/>
            <a:ahLst/>
            <a:cxnLst/>
            <a:rect l="l" t="t" r="r" b="b"/>
            <a:pathLst>
              <a:path w="6016858" h="4632981">
                <a:moveTo>
                  <a:pt x="0" y="0"/>
                </a:moveTo>
                <a:lnTo>
                  <a:pt x="6016858" y="0"/>
                </a:lnTo>
                <a:lnTo>
                  <a:pt x="6016858" y="4632981"/>
                </a:lnTo>
                <a:lnTo>
                  <a:pt x="0" y="46329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038225"/>
            <a:ext cx="5307614" cy="2104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Scenario Testing 3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08075" y="1028700"/>
            <a:ext cx="9051225" cy="5316575"/>
          </a:xfrm>
          <a:custGeom>
            <a:avLst/>
            <a:gdLst/>
            <a:ahLst/>
            <a:cxnLst/>
            <a:rect l="l" t="t" r="r" b="b"/>
            <a:pathLst>
              <a:path w="9051225" h="5316575">
                <a:moveTo>
                  <a:pt x="0" y="0"/>
                </a:moveTo>
                <a:lnTo>
                  <a:pt x="9051225" y="0"/>
                </a:lnTo>
                <a:lnTo>
                  <a:pt x="9051225" y="5316575"/>
                </a:lnTo>
                <a:lnTo>
                  <a:pt x="0" y="53165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38225"/>
            <a:ext cx="4473527" cy="212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731F7D"/>
                </a:solidFill>
                <a:latin typeface="HK Grotesk Bold"/>
              </a:rPr>
              <a:t>Integration Testing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288125"/>
            <a:ext cx="6558657" cy="2957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731F7D"/>
                </a:solidFill>
                <a:latin typeface="Canva Sans"/>
              </a:rPr>
              <a:t>Integration Testing ini dilakukan dengan mengakses API  terkait dan menyediakan masukkan yang diperlukan untuk API tersebut. Kemudian, API akan mengirim respons berupa hasil yang terkait.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34478" y="1028700"/>
            <a:ext cx="9324822" cy="5832094"/>
          </a:xfrm>
          <a:custGeom>
            <a:avLst/>
            <a:gdLst/>
            <a:ahLst/>
            <a:cxnLst/>
            <a:rect l="l" t="t" r="r" b="b"/>
            <a:pathLst>
              <a:path w="9324822" h="5832094">
                <a:moveTo>
                  <a:pt x="0" y="0"/>
                </a:moveTo>
                <a:lnTo>
                  <a:pt x="9324822" y="0"/>
                </a:lnTo>
                <a:lnTo>
                  <a:pt x="9324822" y="5832094"/>
                </a:lnTo>
                <a:lnTo>
                  <a:pt x="0" y="58320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38225"/>
            <a:ext cx="5307614" cy="2104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Integration Testing 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7291070"/>
            <a:ext cx="6558657" cy="19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Canva Sans"/>
              </a:rPr>
              <a:t>Melakukan POST request dengan body terkait. Akan melakukan penilaian antara 2 variabel yang dikirimkan.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83169" y="1028700"/>
            <a:ext cx="11476131" cy="6159883"/>
          </a:xfrm>
          <a:custGeom>
            <a:avLst/>
            <a:gdLst/>
            <a:ahLst/>
            <a:cxnLst/>
            <a:rect l="l" t="t" r="r" b="b"/>
            <a:pathLst>
              <a:path w="11476131" h="6159883">
                <a:moveTo>
                  <a:pt x="0" y="0"/>
                </a:moveTo>
                <a:lnTo>
                  <a:pt x="11476131" y="0"/>
                </a:lnTo>
                <a:lnTo>
                  <a:pt x="11476131" y="6159883"/>
                </a:lnTo>
                <a:lnTo>
                  <a:pt x="0" y="61598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38225"/>
            <a:ext cx="4473527" cy="212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731F7D"/>
                </a:solidFill>
                <a:latin typeface="HK Grotesk Bold"/>
              </a:rPr>
              <a:t>Integration Testing 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7786370"/>
            <a:ext cx="9842873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731F7D"/>
                </a:solidFill>
                <a:latin typeface="Canva Sans"/>
              </a:rPr>
              <a:t>Uji coba untuk pengecekan banyak file. Hanya memerlukan 1 masukkan pada saat mengirim POST request ke API terkait.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298824">
            <a:off x="12555249" y="4939834"/>
            <a:ext cx="6575294" cy="7268784"/>
          </a:xfrm>
          <a:custGeom>
            <a:avLst/>
            <a:gdLst/>
            <a:ahLst/>
            <a:cxnLst/>
            <a:rect l="l" t="t" r="r" b="b"/>
            <a:pathLst>
              <a:path w="6575294" h="7268784">
                <a:moveTo>
                  <a:pt x="0" y="0"/>
                </a:moveTo>
                <a:lnTo>
                  <a:pt x="6575295" y="0"/>
                </a:lnTo>
                <a:lnTo>
                  <a:pt x="6575295" y="7268784"/>
                </a:lnTo>
                <a:lnTo>
                  <a:pt x="0" y="726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81" b="-1174"/>
            </a:stretch>
          </a:blipFill>
        </p:spPr>
      </p:sp>
      <p:sp>
        <p:nvSpPr>
          <p:cNvPr id="3" name="Freeform 3"/>
          <p:cNvSpPr/>
          <p:nvPr/>
        </p:nvSpPr>
        <p:spPr>
          <a:xfrm rot="-2715964">
            <a:off x="8597713" y="7771526"/>
            <a:ext cx="1844500" cy="1747664"/>
          </a:xfrm>
          <a:custGeom>
            <a:avLst/>
            <a:gdLst/>
            <a:ahLst/>
            <a:cxnLst/>
            <a:rect l="l" t="t" r="r" b="b"/>
            <a:pathLst>
              <a:path w="1844500" h="1747664">
                <a:moveTo>
                  <a:pt x="0" y="0"/>
                </a:moveTo>
                <a:lnTo>
                  <a:pt x="1844500" y="0"/>
                </a:lnTo>
                <a:lnTo>
                  <a:pt x="1844500" y="1747664"/>
                </a:lnTo>
                <a:lnTo>
                  <a:pt x="0" y="1747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378125">
            <a:off x="12070219" y="-1362141"/>
            <a:ext cx="4943405" cy="5723190"/>
          </a:xfrm>
          <a:custGeom>
            <a:avLst/>
            <a:gdLst/>
            <a:ahLst/>
            <a:cxnLst/>
            <a:rect l="l" t="t" r="r" b="b"/>
            <a:pathLst>
              <a:path w="4943405" h="5723190">
                <a:moveTo>
                  <a:pt x="0" y="0"/>
                </a:moveTo>
                <a:lnTo>
                  <a:pt x="4943405" y="0"/>
                </a:lnTo>
                <a:lnTo>
                  <a:pt x="4943405" y="5723190"/>
                </a:lnTo>
                <a:lnTo>
                  <a:pt x="0" y="5723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2821666"/>
            <a:ext cx="8934485" cy="6436634"/>
            <a:chOff x="0" y="0"/>
            <a:chExt cx="11912647" cy="8582178"/>
          </a:xfrm>
        </p:grpSpPr>
        <p:sp>
          <p:nvSpPr>
            <p:cNvPr id="6" name="TextBox 6"/>
            <p:cNvSpPr txBox="1"/>
            <p:nvPr/>
          </p:nvSpPr>
          <p:spPr>
            <a:xfrm>
              <a:off x="0" y="2138039"/>
              <a:ext cx="11912647" cy="4738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440"/>
                </a:lnSpc>
              </a:pPr>
              <a:r>
                <a:rPr lang="en-US" sz="8000">
                  <a:solidFill>
                    <a:srgbClr val="FFFFFF"/>
                  </a:solidFill>
                  <a:latin typeface="HK Grotesk Bold"/>
                </a:rPr>
                <a:t>Terlalu banyak murid, tidak banyak guru.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2514541" cy="1378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115"/>
                </a:lnSpc>
                <a:spcBef>
                  <a:spcPct val="0"/>
                </a:spcBef>
              </a:pPr>
              <a:r>
                <a:rPr lang="en-US" sz="6877" u="none">
                  <a:solidFill>
                    <a:srgbClr val="FFFFFF">
                      <a:alpha val="60000"/>
                    </a:srgbClr>
                  </a:solidFill>
                  <a:latin typeface="HK Grotesk Bold"/>
                </a:rPr>
                <a:t>01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653383"/>
              <a:ext cx="7538418" cy="928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56"/>
                </a:lnSpc>
                <a:spcBef>
                  <a:spcPct val="0"/>
                </a:spcBef>
              </a:pPr>
              <a:r>
                <a:rPr lang="en-US" sz="2040" spc="-20">
                  <a:solidFill>
                    <a:srgbClr val="FFFFFF"/>
                  </a:solidFill>
                  <a:latin typeface="Assistant"/>
                </a:rPr>
                <a:t>15.71% Populasi di Indonesia adalah anak dibawah umur 10 tahun. Jumlah pelajar akan semakin banyak.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83169" y="1028700"/>
            <a:ext cx="11476131" cy="5369811"/>
          </a:xfrm>
          <a:custGeom>
            <a:avLst/>
            <a:gdLst/>
            <a:ahLst/>
            <a:cxnLst/>
            <a:rect l="l" t="t" r="r" b="b"/>
            <a:pathLst>
              <a:path w="11476131" h="5369811">
                <a:moveTo>
                  <a:pt x="0" y="0"/>
                </a:moveTo>
                <a:lnTo>
                  <a:pt x="11476131" y="0"/>
                </a:lnTo>
                <a:lnTo>
                  <a:pt x="11476131" y="5369811"/>
                </a:lnTo>
                <a:lnTo>
                  <a:pt x="0" y="53698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38225"/>
            <a:ext cx="5307614" cy="2104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Integration Testing 3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7291070"/>
            <a:ext cx="6558657" cy="19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Canva Sans"/>
              </a:rPr>
              <a:t>Melakukan POST request dengan body terkait. Akan melakukan penilaian antara 2 variabel yang dikirimkan.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46123" y="1355511"/>
            <a:ext cx="7995755" cy="7575978"/>
          </a:xfrm>
          <a:custGeom>
            <a:avLst/>
            <a:gdLst/>
            <a:ahLst/>
            <a:cxnLst/>
            <a:rect l="l" t="t" r="r" b="b"/>
            <a:pathLst>
              <a:path w="7995755" h="7575978">
                <a:moveTo>
                  <a:pt x="0" y="0"/>
                </a:moveTo>
                <a:lnTo>
                  <a:pt x="7995754" y="0"/>
                </a:lnTo>
                <a:lnTo>
                  <a:pt x="7995754" y="7575978"/>
                </a:lnTo>
                <a:lnTo>
                  <a:pt x="0" y="7575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033790">
            <a:off x="-3142758" y="5113384"/>
            <a:ext cx="7336933" cy="6529870"/>
          </a:xfrm>
          <a:custGeom>
            <a:avLst/>
            <a:gdLst/>
            <a:ahLst/>
            <a:cxnLst/>
            <a:rect l="l" t="t" r="r" b="b"/>
            <a:pathLst>
              <a:path w="7336933" h="6529870">
                <a:moveTo>
                  <a:pt x="0" y="0"/>
                </a:moveTo>
                <a:lnTo>
                  <a:pt x="7336932" y="0"/>
                </a:lnTo>
                <a:lnTo>
                  <a:pt x="7336932" y="6529871"/>
                </a:lnTo>
                <a:lnTo>
                  <a:pt x="0" y="6529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861293" y="4096171"/>
            <a:ext cx="10565414" cy="2104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Hasil System Usability Scale (SUS)</a:t>
            </a:r>
          </a:p>
        </p:txBody>
      </p:sp>
      <p:sp>
        <p:nvSpPr>
          <p:cNvPr id="5" name="Freeform 5"/>
          <p:cNvSpPr/>
          <p:nvPr/>
        </p:nvSpPr>
        <p:spPr>
          <a:xfrm rot="-447366">
            <a:off x="12955621" y="-916530"/>
            <a:ext cx="4068454" cy="3890459"/>
          </a:xfrm>
          <a:custGeom>
            <a:avLst/>
            <a:gdLst/>
            <a:ahLst/>
            <a:cxnLst/>
            <a:rect l="l" t="t" r="r" b="b"/>
            <a:pathLst>
              <a:path w="4068454" h="3890459">
                <a:moveTo>
                  <a:pt x="0" y="0"/>
                </a:moveTo>
                <a:lnTo>
                  <a:pt x="4068454" y="0"/>
                </a:lnTo>
                <a:lnTo>
                  <a:pt x="4068454" y="3890460"/>
                </a:lnTo>
                <a:lnTo>
                  <a:pt x="0" y="3890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47366">
            <a:off x="17494525" y="9179016"/>
            <a:ext cx="4068454" cy="3890459"/>
          </a:xfrm>
          <a:custGeom>
            <a:avLst/>
            <a:gdLst/>
            <a:ahLst/>
            <a:cxnLst/>
            <a:rect l="l" t="t" r="r" b="b"/>
            <a:pathLst>
              <a:path w="4068454" h="3890459">
                <a:moveTo>
                  <a:pt x="0" y="0"/>
                </a:moveTo>
                <a:lnTo>
                  <a:pt x="4068454" y="0"/>
                </a:lnTo>
                <a:lnTo>
                  <a:pt x="4068454" y="3890459"/>
                </a:lnTo>
                <a:lnTo>
                  <a:pt x="0" y="3890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94633">
            <a:off x="-2022061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0" y="0"/>
                </a:moveTo>
                <a:lnTo>
                  <a:pt x="4315504" y="0"/>
                </a:lnTo>
                <a:lnTo>
                  <a:pt x="4315504" y="4088940"/>
                </a:lnTo>
                <a:lnTo>
                  <a:pt x="0" y="4088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13119">
            <a:off x="15158388" y="-1579634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0" y="0"/>
                </a:moveTo>
                <a:lnTo>
                  <a:pt x="5214256" y="0"/>
                </a:lnTo>
                <a:lnTo>
                  <a:pt x="5214256" y="4986132"/>
                </a:lnTo>
                <a:lnTo>
                  <a:pt x="0" y="49861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812319" y="1112997"/>
            <a:ext cx="8446981" cy="8145303"/>
          </a:xfrm>
          <a:custGeom>
            <a:avLst/>
            <a:gdLst/>
            <a:ahLst/>
            <a:cxnLst/>
            <a:rect l="l" t="t" r="r" b="b"/>
            <a:pathLst>
              <a:path w="8446981" h="8145303">
                <a:moveTo>
                  <a:pt x="0" y="0"/>
                </a:moveTo>
                <a:lnTo>
                  <a:pt x="8446981" y="0"/>
                </a:lnTo>
                <a:lnTo>
                  <a:pt x="8446981" y="8145303"/>
                </a:lnTo>
                <a:lnTo>
                  <a:pt x="0" y="81453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6179809"/>
            <a:ext cx="7783619" cy="3051292"/>
          </a:xfrm>
          <a:custGeom>
            <a:avLst/>
            <a:gdLst/>
            <a:ahLst/>
            <a:cxnLst/>
            <a:rect l="l" t="t" r="r" b="b"/>
            <a:pathLst>
              <a:path w="7783619" h="3051292">
                <a:moveTo>
                  <a:pt x="0" y="0"/>
                </a:moveTo>
                <a:lnTo>
                  <a:pt x="7783619" y="0"/>
                </a:lnTo>
                <a:lnTo>
                  <a:pt x="7783619" y="3051292"/>
                </a:lnTo>
                <a:lnTo>
                  <a:pt x="0" y="30512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038225"/>
            <a:ext cx="7243726" cy="106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Narasumber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318154"/>
            <a:ext cx="7783619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SUS dilakukan secara daring.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Narasumber diberikan aplikasi yang telah diluncurkan, kemudian setelah berhasil melakukan penilaian, narasumber akan diminta memberikan tanggapannya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74203" y="1028700"/>
            <a:ext cx="11485097" cy="5582291"/>
          </a:xfrm>
          <a:custGeom>
            <a:avLst/>
            <a:gdLst/>
            <a:ahLst/>
            <a:cxnLst/>
            <a:rect l="l" t="t" r="r" b="b"/>
            <a:pathLst>
              <a:path w="11485097" h="5582291">
                <a:moveTo>
                  <a:pt x="0" y="0"/>
                </a:moveTo>
                <a:lnTo>
                  <a:pt x="11485097" y="0"/>
                </a:lnTo>
                <a:lnTo>
                  <a:pt x="11485097" y="5582291"/>
                </a:lnTo>
                <a:lnTo>
                  <a:pt x="0" y="55822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38225"/>
            <a:ext cx="4745503" cy="3551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Tabel Kuesioner SUS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176659"/>
            <a:ext cx="6019800" cy="1081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6"/>
              </a:lnSpc>
            </a:pPr>
            <a:r>
              <a:rPr lang="en-US" sz="2040" spc="-20">
                <a:solidFill>
                  <a:srgbClr val="FFFFFF"/>
                </a:solidFill>
                <a:latin typeface="Assistant"/>
              </a:rPr>
              <a:t>9 -&gt; Pertanyaan positif dengan skor paling rendah</a:t>
            </a:r>
          </a:p>
          <a:p>
            <a:pPr>
              <a:lnSpc>
                <a:spcPts val="2856"/>
              </a:lnSpc>
            </a:pPr>
            <a:r>
              <a:rPr lang="en-US" sz="2040" spc="-20">
                <a:solidFill>
                  <a:srgbClr val="FFFFFF"/>
                </a:solidFill>
                <a:latin typeface="Assistant"/>
              </a:rPr>
              <a:t>10-&gt; Pertanyaan negatif dengan skor paling tinggi</a:t>
            </a:r>
          </a:p>
          <a:p>
            <a:pPr>
              <a:lnSpc>
                <a:spcPts val="2856"/>
              </a:lnSpc>
              <a:spcBef>
                <a:spcPct val="0"/>
              </a:spcBef>
            </a:pPr>
            <a:r>
              <a:rPr lang="en-US" sz="2040" spc="-20">
                <a:solidFill>
                  <a:srgbClr val="FFFFFF"/>
                </a:solidFill>
                <a:latin typeface="Assistant Bold"/>
              </a:rPr>
              <a:t>Hasil SUS = 81.875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94633">
            <a:off x="7828277" y="9031944"/>
            <a:ext cx="2604581" cy="2467841"/>
          </a:xfrm>
          <a:custGeom>
            <a:avLst/>
            <a:gdLst/>
            <a:ahLst/>
            <a:cxnLst/>
            <a:rect l="l" t="t" r="r" b="b"/>
            <a:pathLst>
              <a:path w="2604581" h="2467841">
                <a:moveTo>
                  <a:pt x="0" y="0"/>
                </a:moveTo>
                <a:lnTo>
                  <a:pt x="2604581" y="0"/>
                </a:lnTo>
                <a:lnTo>
                  <a:pt x="2604581" y="2467841"/>
                </a:lnTo>
                <a:lnTo>
                  <a:pt x="0" y="2467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9088749">
            <a:off x="1631143" y="-2578373"/>
            <a:ext cx="3903561" cy="3698625"/>
          </a:xfrm>
          <a:custGeom>
            <a:avLst/>
            <a:gdLst/>
            <a:ahLst/>
            <a:cxnLst/>
            <a:rect l="l" t="t" r="r" b="b"/>
            <a:pathLst>
              <a:path w="3903561" h="3698625">
                <a:moveTo>
                  <a:pt x="0" y="0"/>
                </a:moveTo>
                <a:lnTo>
                  <a:pt x="3903562" y="0"/>
                </a:lnTo>
                <a:lnTo>
                  <a:pt x="3903562" y="3698625"/>
                </a:lnTo>
                <a:lnTo>
                  <a:pt x="0" y="3698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13119">
            <a:off x="-3109196" y="4175850"/>
            <a:ext cx="8275792" cy="7913726"/>
          </a:xfrm>
          <a:custGeom>
            <a:avLst/>
            <a:gdLst/>
            <a:ahLst/>
            <a:cxnLst/>
            <a:rect l="l" t="t" r="r" b="b"/>
            <a:pathLst>
              <a:path w="8275792" h="7913726">
                <a:moveTo>
                  <a:pt x="0" y="0"/>
                </a:moveTo>
                <a:lnTo>
                  <a:pt x="8275792" y="0"/>
                </a:lnTo>
                <a:lnTo>
                  <a:pt x="8275792" y="7913726"/>
                </a:lnTo>
                <a:lnTo>
                  <a:pt x="0" y="7913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65189">
            <a:off x="11239029" y="-3141539"/>
            <a:ext cx="7824542" cy="6963843"/>
          </a:xfrm>
          <a:custGeom>
            <a:avLst/>
            <a:gdLst/>
            <a:ahLst/>
            <a:cxnLst/>
            <a:rect l="l" t="t" r="r" b="b"/>
            <a:pathLst>
              <a:path w="7824542" h="6963843">
                <a:moveTo>
                  <a:pt x="0" y="0"/>
                </a:moveTo>
                <a:lnTo>
                  <a:pt x="7824542" y="0"/>
                </a:lnTo>
                <a:lnTo>
                  <a:pt x="7824542" y="6963842"/>
                </a:lnTo>
                <a:lnTo>
                  <a:pt x="0" y="69638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207755">
            <a:off x="13218087" y="5225672"/>
            <a:ext cx="6135171" cy="7102948"/>
          </a:xfrm>
          <a:custGeom>
            <a:avLst/>
            <a:gdLst/>
            <a:ahLst/>
            <a:cxnLst/>
            <a:rect l="l" t="t" r="r" b="b"/>
            <a:pathLst>
              <a:path w="6135171" h="7102948">
                <a:moveTo>
                  <a:pt x="0" y="0"/>
                </a:moveTo>
                <a:lnTo>
                  <a:pt x="6135171" y="0"/>
                </a:lnTo>
                <a:lnTo>
                  <a:pt x="6135171" y="7102948"/>
                </a:lnTo>
                <a:lnTo>
                  <a:pt x="0" y="7102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689150" y="4894096"/>
            <a:ext cx="10909700" cy="736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82"/>
              </a:lnSpc>
            </a:pPr>
            <a:r>
              <a:rPr lang="en-US" sz="4900">
                <a:solidFill>
                  <a:srgbClr val="731F7D"/>
                </a:solidFill>
                <a:latin typeface="HK Grotesk Medium"/>
              </a:rPr>
              <a:t>shercosta.github.io/Shercosta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298824">
            <a:off x="11686409" y="-1406791"/>
            <a:ext cx="6575294" cy="7268784"/>
          </a:xfrm>
          <a:custGeom>
            <a:avLst/>
            <a:gdLst/>
            <a:ahLst/>
            <a:cxnLst/>
            <a:rect l="l" t="t" r="r" b="b"/>
            <a:pathLst>
              <a:path w="6575294" h="7268784">
                <a:moveTo>
                  <a:pt x="0" y="0"/>
                </a:moveTo>
                <a:lnTo>
                  <a:pt x="6575294" y="0"/>
                </a:lnTo>
                <a:lnTo>
                  <a:pt x="6575294" y="7268785"/>
                </a:lnTo>
                <a:lnTo>
                  <a:pt x="0" y="72687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81" b="-1174"/>
            </a:stretch>
          </a:blipFill>
        </p:spPr>
      </p:sp>
      <p:sp>
        <p:nvSpPr>
          <p:cNvPr id="3" name="Freeform 3"/>
          <p:cNvSpPr/>
          <p:nvPr/>
        </p:nvSpPr>
        <p:spPr>
          <a:xfrm rot="-2715964">
            <a:off x="5843542" y="-502675"/>
            <a:ext cx="1844500" cy="1747664"/>
          </a:xfrm>
          <a:custGeom>
            <a:avLst/>
            <a:gdLst/>
            <a:ahLst/>
            <a:cxnLst/>
            <a:rect l="l" t="t" r="r" b="b"/>
            <a:pathLst>
              <a:path w="1844500" h="1747664">
                <a:moveTo>
                  <a:pt x="0" y="0"/>
                </a:moveTo>
                <a:lnTo>
                  <a:pt x="1844500" y="0"/>
                </a:lnTo>
                <a:lnTo>
                  <a:pt x="1844500" y="1747664"/>
                </a:lnTo>
                <a:lnTo>
                  <a:pt x="0" y="1747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378125">
            <a:off x="15528203" y="7053930"/>
            <a:ext cx="4943405" cy="5723190"/>
          </a:xfrm>
          <a:custGeom>
            <a:avLst/>
            <a:gdLst/>
            <a:ahLst/>
            <a:cxnLst/>
            <a:rect l="l" t="t" r="r" b="b"/>
            <a:pathLst>
              <a:path w="4943405" h="5723190">
                <a:moveTo>
                  <a:pt x="0" y="0"/>
                </a:moveTo>
                <a:lnTo>
                  <a:pt x="4943405" y="0"/>
                </a:lnTo>
                <a:lnTo>
                  <a:pt x="4943405" y="5723190"/>
                </a:lnTo>
                <a:lnTo>
                  <a:pt x="0" y="5723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4002008"/>
            <a:ext cx="8934485" cy="5256292"/>
            <a:chOff x="0" y="0"/>
            <a:chExt cx="11912647" cy="7008389"/>
          </a:xfrm>
        </p:grpSpPr>
        <p:sp>
          <p:nvSpPr>
            <p:cNvPr id="6" name="TextBox 6"/>
            <p:cNvSpPr txBox="1"/>
            <p:nvPr/>
          </p:nvSpPr>
          <p:spPr>
            <a:xfrm>
              <a:off x="0" y="2138039"/>
              <a:ext cx="11912647" cy="3165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440"/>
                </a:lnSpc>
              </a:pPr>
              <a:r>
                <a:rPr lang="en-US" sz="8000">
                  <a:solidFill>
                    <a:srgbClr val="FFFFFF"/>
                  </a:solidFill>
                  <a:latin typeface="HK Grotesk Bold"/>
                </a:rPr>
                <a:t>Soal Esai sudah pasti digunakan.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2514541" cy="1378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115"/>
                </a:lnSpc>
                <a:spcBef>
                  <a:spcPct val="0"/>
                </a:spcBef>
              </a:pPr>
              <a:r>
                <a:rPr lang="en-US" sz="6877" u="none">
                  <a:solidFill>
                    <a:srgbClr val="FFFFFF">
                      <a:alpha val="60000"/>
                    </a:srgbClr>
                  </a:solidFill>
                  <a:latin typeface="HK Grotesk Bold"/>
                </a:rPr>
                <a:t>02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079594"/>
              <a:ext cx="7538418" cy="928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56"/>
                </a:lnSpc>
                <a:spcBef>
                  <a:spcPct val="0"/>
                </a:spcBef>
              </a:pPr>
              <a:r>
                <a:rPr lang="en-US" sz="2040" spc="-20">
                  <a:solidFill>
                    <a:srgbClr val="FFFFFF"/>
                  </a:solidFill>
                  <a:latin typeface="Assistant"/>
                </a:rPr>
                <a:t>Esai merupakan teknik evaluasi rinci pelajar terhadap suatu topik pertanyaan.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298824">
            <a:off x="6103249" y="7586609"/>
            <a:ext cx="6575294" cy="7268784"/>
          </a:xfrm>
          <a:custGeom>
            <a:avLst/>
            <a:gdLst/>
            <a:ahLst/>
            <a:cxnLst/>
            <a:rect l="l" t="t" r="r" b="b"/>
            <a:pathLst>
              <a:path w="6575294" h="7268784">
                <a:moveTo>
                  <a:pt x="0" y="0"/>
                </a:moveTo>
                <a:lnTo>
                  <a:pt x="6575295" y="0"/>
                </a:lnTo>
                <a:lnTo>
                  <a:pt x="6575295" y="7268784"/>
                </a:lnTo>
                <a:lnTo>
                  <a:pt x="0" y="726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81" b="-1174"/>
            </a:stretch>
          </a:blipFill>
        </p:spPr>
      </p:sp>
      <p:sp>
        <p:nvSpPr>
          <p:cNvPr id="3" name="Freeform 3"/>
          <p:cNvSpPr/>
          <p:nvPr/>
        </p:nvSpPr>
        <p:spPr>
          <a:xfrm rot="-2715964">
            <a:off x="17068957" y="2294991"/>
            <a:ext cx="1844500" cy="1747664"/>
          </a:xfrm>
          <a:custGeom>
            <a:avLst/>
            <a:gdLst/>
            <a:ahLst/>
            <a:cxnLst/>
            <a:rect l="l" t="t" r="r" b="b"/>
            <a:pathLst>
              <a:path w="1844500" h="1747664">
                <a:moveTo>
                  <a:pt x="0" y="0"/>
                </a:moveTo>
                <a:lnTo>
                  <a:pt x="1844500" y="0"/>
                </a:lnTo>
                <a:lnTo>
                  <a:pt x="1844500" y="1747664"/>
                </a:lnTo>
                <a:lnTo>
                  <a:pt x="0" y="1747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378125">
            <a:off x="9029278" y="-158524"/>
            <a:ext cx="4943405" cy="5723190"/>
          </a:xfrm>
          <a:custGeom>
            <a:avLst/>
            <a:gdLst/>
            <a:ahLst/>
            <a:cxnLst/>
            <a:rect l="l" t="t" r="r" b="b"/>
            <a:pathLst>
              <a:path w="4943405" h="5723190">
                <a:moveTo>
                  <a:pt x="0" y="0"/>
                </a:moveTo>
                <a:lnTo>
                  <a:pt x="4943405" y="0"/>
                </a:lnTo>
                <a:lnTo>
                  <a:pt x="4943405" y="5723190"/>
                </a:lnTo>
                <a:lnTo>
                  <a:pt x="0" y="5723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2465311"/>
            <a:ext cx="8934485" cy="6792989"/>
            <a:chOff x="0" y="0"/>
            <a:chExt cx="11912647" cy="9057319"/>
          </a:xfrm>
        </p:grpSpPr>
        <p:sp>
          <p:nvSpPr>
            <p:cNvPr id="6" name="TextBox 6"/>
            <p:cNvSpPr txBox="1"/>
            <p:nvPr/>
          </p:nvSpPr>
          <p:spPr>
            <a:xfrm>
              <a:off x="0" y="2138039"/>
              <a:ext cx="11912647" cy="4738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440"/>
                </a:lnSpc>
              </a:pPr>
              <a:r>
                <a:rPr lang="en-US" sz="8000">
                  <a:solidFill>
                    <a:srgbClr val="FFFFFF"/>
                  </a:solidFill>
                  <a:latin typeface="HK Grotesk Bold"/>
                </a:rPr>
                <a:t>Banyak jawaban esai, sedikit pengoreksi.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2514541" cy="1378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115"/>
                </a:lnSpc>
                <a:spcBef>
                  <a:spcPct val="0"/>
                </a:spcBef>
              </a:pPr>
              <a:r>
                <a:rPr lang="en-US" sz="6877" u="none">
                  <a:solidFill>
                    <a:srgbClr val="FFFFFF">
                      <a:alpha val="60000"/>
                    </a:srgbClr>
                  </a:solidFill>
                  <a:latin typeface="HK Grotesk Bold"/>
                </a:rPr>
                <a:t>03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653383"/>
              <a:ext cx="7538418" cy="14039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56"/>
                </a:lnSpc>
                <a:spcBef>
                  <a:spcPct val="0"/>
                </a:spcBef>
              </a:pPr>
              <a:r>
                <a:rPr lang="en-US" sz="2040" spc="-20">
                  <a:solidFill>
                    <a:srgbClr val="FFFFFF"/>
                  </a:solidFill>
                  <a:latin typeface="Assistant"/>
                </a:rPr>
                <a:t>Selama ini, jawaban esai memakan waktu lama untuk dievaluasi oleh pengajar karena seorang pengajar perlu mengevaluasi banyak jawaban.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199663">
            <a:off x="4111359" y="-3364814"/>
            <a:ext cx="9366851" cy="8957051"/>
          </a:xfrm>
          <a:custGeom>
            <a:avLst/>
            <a:gdLst/>
            <a:ahLst/>
            <a:cxnLst/>
            <a:rect l="l" t="t" r="r" b="b"/>
            <a:pathLst>
              <a:path w="9366851" h="8957051">
                <a:moveTo>
                  <a:pt x="0" y="0"/>
                </a:moveTo>
                <a:lnTo>
                  <a:pt x="9366851" y="0"/>
                </a:lnTo>
                <a:lnTo>
                  <a:pt x="9366851" y="8957051"/>
                </a:lnTo>
                <a:lnTo>
                  <a:pt x="0" y="8957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715964">
            <a:off x="14635296" y="2779072"/>
            <a:ext cx="2207918" cy="2092002"/>
          </a:xfrm>
          <a:custGeom>
            <a:avLst/>
            <a:gdLst/>
            <a:ahLst/>
            <a:cxnLst/>
            <a:rect l="l" t="t" r="r" b="b"/>
            <a:pathLst>
              <a:path w="2207918" h="2092002">
                <a:moveTo>
                  <a:pt x="0" y="0"/>
                </a:moveTo>
                <a:lnTo>
                  <a:pt x="2207918" y="0"/>
                </a:lnTo>
                <a:lnTo>
                  <a:pt x="2207918" y="2092003"/>
                </a:lnTo>
                <a:lnTo>
                  <a:pt x="0" y="20920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94911">
            <a:off x="16125490" y="7311630"/>
            <a:ext cx="5163362" cy="4892285"/>
          </a:xfrm>
          <a:custGeom>
            <a:avLst/>
            <a:gdLst/>
            <a:ahLst/>
            <a:cxnLst/>
            <a:rect l="l" t="t" r="r" b="b"/>
            <a:pathLst>
              <a:path w="5163362" h="4892285">
                <a:moveTo>
                  <a:pt x="0" y="0"/>
                </a:moveTo>
                <a:lnTo>
                  <a:pt x="5163361" y="0"/>
                </a:lnTo>
                <a:lnTo>
                  <a:pt x="5163361" y="4892285"/>
                </a:lnTo>
                <a:lnTo>
                  <a:pt x="0" y="4892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5861043"/>
            <a:ext cx="10237362" cy="3397257"/>
            <a:chOff x="0" y="0"/>
            <a:chExt cx="13649816" cy="4529676"/>
          </a:xfrm>
        </p:grpSpPr>
        <p:sp>
          <p:nvSpPr>
            <p:cNvPr id="6" name="TextBox 6"/>
            <p:cNvSpPr txBox="1"/>
            <p:nvPr/>
          </p:nvSpPr>
          <p:spPr>
            <a:xfrm>
              <a:off x="0" y="1364530"/>
              <a:ext cx="13649816" cy="3165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440"/>
                </a:lnSpc>
              </a:pPr>
              <a:r>
                <a:rPr lang="en-US" sz="8000">
                  <a:solidFill>
                    <a:srgbClr val="000000"/>
                  </a:solidFill>
                  <a:latin typeface="HK Grotesk Bold"/>
                </a:rPr>
                <a:t>Aplikasi penilai esai otomatis!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9705043" cy="8415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543"/>
                </a:lnSpc>
                <a:spcBef>
                  <a:spcPct val="0"/>
                </a:spcBef>
              </a:pPr>
              <a:r>
                <a:rPr lang="en-US" sz="3959">
                  <a:solidFill>
                    <a:srgbClr val="731F7D"/>
                  </a:solidFill>
                  <a:latin typeface="Halant Medium"/>
                </a:rPr>
                <a:t>Apa solusi yang ditawarkan?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57600" y="85787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Rumusan Masalah</a:t>
            </a:r>
          </a:p>
        </p:txBody>
      </p:sp>
      <p:sp>
        <p:nvSpPr>
          <p:cNvPr id="3" name="Freeform 3"/>
          <p:cNvSpPr/>
          <p:nvPr/>
        </p:nvSpPr>
        <p:spPr>
          <a:xfrm rot="-10094169">
            <a:off x="-2768217" y="5870308"/>
            <a:ext cx="6176663" cy="5906434"/>
          </a:xfrm>
          <a:custGeom>
            <a:avLst/>
            <a:gdLst/>
            <a:ahLst/>
            <a:cxnLst/>
            <a:rect l="l" t="t" r="r" b="b"/>
            <a:pathLst>
              <a:path w="6176663" h="5906434">
                <a:moveTo>
                  <a:pt x="0" y="0"/>
                </a:moveTo>
                <a:lnTo>
                  <a:pt x="6176663" y="0"/>
                </a:lnTo>
                <a:lnTo>
                  <a:pt x="6176663" y="5906433"/>
                </a:lnTo>
                <a:lnTo>
                  <a:pt x="0" y="5906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733800" y="2164773"/>
            <a:ext cx="3787282" cy="3176760"/>
            <a:chOff x="0" y="0"/>
            <a:chExt cx="5049709" cy="4235680"/>
          </a:xfrm>
        </p:grpSpPr>
        <p:sp>
          <p:nvSpPr>
            <p:cNvPr id="5" name="TextBox 5"/>
            <p:cNvSpPr txBox="1"/>
            <p:nvPr/>
          </p:nvSpPr>
          <p:spPr>
            <a:xfrm>
              <a:off x="0" y="-47625"/>
              <a:ext cx="5049709" cy="1853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82"/>
                </a:lnSpc>
              </a:pPr>
              <a:r>
                <a:rPr lang="en-US" sz="4294">
                  <a:solidFill>
                    <a:srgbClr val="731F7D"/>
                  </a:solidFill>
                  <a:latin typeface="Halant Medium"/>
                </a:rPr>
                <a:t>Test-Driven Development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211228"/>
              <a:ext cx="5049709" cy="20244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98"/>
                </a:lnSpc>
                <a:spcBef>
                  <a:spcPct val="0"/>
                </a:spcBef>
              </a:pPr>
              <a:r>
                <a:rPr lang="en-US" sz="2213" spc="-22">
                  <a:solidFill>
                    <a:srgbClr val="000000"/>
                  </a:solidFill>
                  <a:latin typeface="Assistant"/>
                </a:rPr>
                <a:t>Bagaimana implementasi aplikasi penilaian esai singkat menggunakan metode TDD dapat dilakukan?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476041" y="2164773"/>
            <a:ext cx="3787282" cy="3949750"/>
            <a:chOff x="0" y="0"/>
            <a:chExt cx="5049709" cy="5266334"/>
          </a:xfrm>
        </p:grpSpPr>
        <p:sp>
          <p:nvSpPr>
            <p:cNvPr id="8" name="TextBox 8"/>
            <p:cNvSpPr txBox="1"/>
            <p:nvPr/>
          </p:nvSpPr>
          <p:spPr>
            <a:xfrm>
              <a:off x="0" y="-47625"/>
              <a:ext cx="5049709" cy="1853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582"/>
                </a:lnSpc>
                <a:spcBef>
                  <a:spcPct val="0"/>
                </a:spcBef>
              </a:pPr>
              <a:r>
                <a:rPr lang="en-US" sz="4294">
                  <a:solidFill>
                    <a:srgbClr val="731F7D"/>
                  </a:solidFill>
                  <a:latin typeface="Halant Medium"/>
                </a:rPr>
                <a:t>Kepastian Penilaian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211228"/>
              <a:ext cx="5049709" cy="3055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98"/>
                </a:lnSpc>
                <a:spcBef>
                  <a:spcPct val="0"/>
                </a:spcBef>
              </a:pPr>
              <a:r>
                <a:rPr lang="en-US" sz="2213" spc="-22">
                  <a:solidFill>
                    <a:srgbClr val="000000"/>
                  </a:solidFill>
                  <a:latin typeface="Assistant"/>
                </a:rPr>
                <a:t>Bagaimana memastikan hasil penilaian pada aplikasi sama dengan penilaian pada pada model machine learning berdasarkan skor yang dihasilkan?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9440951">
            <a:off x="-957979" y="335262"/>
            <a:ext cx="2207918" cy="2092002"/>
          </a:xfrm>
          <a:custGeom>
            <a:avLst/>
            <a:gdLst/>
            <a:ahLst/>
            <a:cxnLst/>
            <a:rect l="l" t="t" r="r" b="b"/>
            <a:pathLst>
              <a:path w="2207918" h="2092002">
                <a:moveTo>
                  <a:pt x="0" y="0"/>
                </a:moveTo>
                <a:lnTo>
                  <a:pt x="2207919" y="0"/>
                </a:lnTo>
                <a:lnTo>
                  <a:pt x="2207919" y="2092002"/>
                </a:lnTo>
                <a:lnTo>
                  <a:pt x="0" y="2092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3733800" y="6114523"/>
            <a:ext cx="3787282" cy="1699301"/>
            <a:chOff x="0" y="0"/>
            <a:chExt cx="5049709" cy="226573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47625"/>
              <a:ext cx="5049709" cy="914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82"/>
                </a:lnSpc>
              </a:pPr>
              <a:r>
                <a:rPr lang="en-US" sz="4294">
                  <a:solidFill>
                    <a:srgbClr val="731F7D"/>
                  </a:solidFill>
                  <a:latin typeface="Halant Medium"/>
                </a:rPr>
                <a:t>Penggunaan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71937"/>
              <a:ext cx="5049709" cy="9937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98"/>
                </a:lnSpc>
                <a:spcBef>
                  <a:spcPct val="0"/>
                </a:spcBef>
              </a:pPr>
              <a:r>
                <a:rPr lang="en-US" sz="2213" spc="-22">
                  <a:solidFill>
                    <a:srgbClr val="000000"/>
                  </a:solidFill>
                  <a:latin typeface="Assistant"/>
                </a:rPr>
                <a:t>Bagaimana aplikasi penilaian esai singkat dapat digunakan?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602909" y="2164773"/>
            <a:ext cx="3787282" cy="3176760"/>
            <a:chOff x="0" y="0"/>
            <a:chExt cx="5049709" cy="4235680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47625"/>
              <a:ext cx="5049709" cy="1853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82"/>
                </a:lnSpc>
              </a:pPr>
              <a:r>
                <a:rPr lang="en-US" sz="4294">
                  <a:solidFill>
                    <a:srgbClr val="731F7D"/>
                  </a:solidFill>
                  <a:latin typeface="Halant Medium"/>
                </a:rPr>
                <a:t>Penerapan Model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211228"/>
              <a:ext cx="5049709" cy="20244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98"/>
                </a:lnSpc>
                <a:spcBef>
                  <a:spcPct val="0"/>
                </a:spcBef>
              </a:pPr>
              <a:r>
                <a:rPr lang="en-US" sz="2213" spc="-22">
                  <a:solidFill>
                    <a:srgbClr val="000000"/>
                  </a:solidFill>
                  <a:latin typeface="Assistant"/>
                </a:rPr>
                <a:t>Bagaimana menerapkan pre-trained machine learning model untuk menilai esai singkat pada sebuah aplikasi?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04809" y="7467303"/>
            <a:ext cx="2729129" cy="2585849"/>
          </a:xfrm>
          <a:custGeom>
            <a:avLst/>
            <a:gdLst/>
            <a:ahLst/>
            <a:cxnLst/>
            <a:rect l="l" t="t" r="r" b="b"/>
            <a:pathLst>
              <a:path w="2729129" h="2585849">
                <a:moveTo>
                  <a:pt x="0" y="0"/>
                </a:moveTo>
                <a:lnTo>
                  <a:pt x="2729128" y="0"/>
                </a:lnTo>
                <a:lnTo>
                  <a:pt x="2729128" y="2585850"/>
                </a:lnTo>
                <a:lnTo>
                  <a:pt x="0" y="25858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185645">
            <a:off x="-1971808" y="1866869"/>
            <a:ext cx="9901401" cy="8812247"/>
          </a:xfrm>
          <a:custGeom>
            <a:avLst/>
            <a:gdLst/>
            <a:ahLst/>
            <a:cxnLst/>
            <a:rect l="l" t="t" r="r" b="b"/>
            <a:pathLst>
              <a:path w="9901401" h="8812247">
                <a:moveTo>
                  <a:pt x="0" y="0"/>
                </a:moveTo>
                <a:lnTo>
                  <a:pt x="9901400" y="0"/>
                </a:lnTo>
                <a:lnTo>
                  <a:pt x="9901400" y="8812247"/>
                </a:lnTo>
                <a:lnTo>
                  <a:pt x="0" y="88122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47366">
            <a:off x="7083089" y="303005"/>
            <a:ext cx="1517793" cy="1451390"/>
          </a:xfrm>
          <a:custGeom>
            <a:avLst/>
            <a:gdLst/>
            <a:ahLst/>
            <a:cxnLst/>
            <a:rect l="l" t="t" r="r" b="b"/>
            <a:pathLst>
              <a:path w="1517793" h="1451390">
                <a:moveTo>
                  <a:pt x="0" y="0"/>
                </a:moveTo>
                <a:lnTo>
                  <a:pt x="1517794" y="0"/>
                </a:lnTo>
                <a:lnTo>
                  <a:pt x="1517794" y="1451390"/>
                </a:lnTo>
                <a:lnTo>
                  <a:pt x="0" y="1451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345862" y="3526949"/>
            <a:ext cx="7867799" cy="5492087"/>
          </a:xfrm>
          <a:custGeom>
            <a:avLst/>
            <a:gdLst/>
            <a:ahLst/>
            <a:cxnLst/>
            <a:rect l="l" t="t" r="r" b="b"/>
            <a:pathLst>
              <a:path w="7867799" h="5492087">
                <a:moveTo>
                  <a:pt x="0" y="0"/>
                </a:moveTo>
                <a:lnTo>
                  <a:pt x="7867799" y="0"/>
                </a:lnTo>
                <a:lnTo>
                  <a:pt x="7867799" y="5492087"/>
                </a:lnTo>
                <a:lnTo>
                  <a:pt x="0" y="54920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038225"/>
            <a:ext cx="530761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User Story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45862" y="1258403"/>
            <a:ext cx="4530710" cy="1673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spc="-23">
                <a:solidFill>
                  <a:srgbClr val="FFFFFF"/>
                </a:solidFill>
                <a:latin typeface="Assistant"/>
              </a:rPr>
              <a:t>Setelah melakukan wawancara pada 10 narasumber yang berprofesi sebagai guru/dosen, berikut adalah hasil dari User Story mereka: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30171" y="1719144"/>
            <a:ext cx="2729129" cy="2585849"/>
          </a:xfrm>
          <a:custGeom>
            <a:avLst/>
            <a:gdLst/>
            <a:ahLst/>
            <a:cxnLst/>
            <a:rect l="l" t="t" r="r" b="b"/>
            <a:pathLst>
              <a:path w="2729129" h="2585849">
                <a:moveTo>
                  <a:pt x="0" y="0"/>
                </a:moveTo>
                <a:lnTo>
                  <a:pt x="2729129" y="0"/>
                </a:lnTo>
                <a:lnTo>
                  <a:pt x="2729129" y="2585849"/>
                </a:lnTo>
                <a:lnTo>
                  <a:pt x="0" y="2585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185645">
            <a:off x="-3368513" y="3260805"/>
            <a:ext cx="9901401" cy="8812247"/>
          </a:xfrm>
          <a:custGeom>
            <a:avLst/>
            <a:gdLst/>
            <a:ahLst/>
            <a:cxnLst/>
            <a:rect l="l" t="t" r="r" b="b"/>
            <a:pathLst>
              <a:path w="9901401" h="8812247">
                <a:moveTo>
                  <a:pt x="0" y="0"/>
                </a:moveTo>
                <a:lnTo>
                  <a:pt x="9901401" y="0"/>
                </a:lnTo>
                <a:lnTo>
                  <a:pt x="9901401" y="8812247"/>
                </a:lnTo>
                <a:lnTo>
                  <a:pt x="0" y="88122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47366">
            <a:off x="8586965" y="-515033"/>
            <a:ext cx="1517793" cy="1451390"/>
          </a:xfrm>
          <a:custGeom>
            <a:avLst/>
            <a:gdLst/>
            <a:ahLst/>
            <a:cxnLst/>
            <a:rect l="l" t="t" r="r" b="b"/>
            <a:pathLst>
              <a:path w="1517793" h="1451390">
                <a:moveTo>
                  <a:pt x="0" y="0"/>
                </a:moveTo>
                <a:lnTo>
                  <a:pt x="1517793" y="0"/>
                </a:lnTo>
                <a:lnTo>
                  <a:pt x="1517793" y="1451390"/>
                </a:lnTo>
                <a:lnTo>
                  <a:pt x="0" y="1451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793235" y="4687559"/>
            <a:ext cx="10466065" cy="4570741"/>
          </a:xfrm>
          <a:custGeom>
            <a:avLst/>
            <a:gdLst/>
            <a:ahLst/>
            <a:cxnLst/>
            <a:rect l="l" t="t" r="r" b="b"/>
            <a:pathLst>
              <a:path w="10466065" h="4570741">
                <a:moveTo>
                  <a:pt x="0" y="0"/>
                </a:moveTo>
                <a:lnTo>
                  <a:pt x="10466065" y="0"/>
                </a:lnTo>
                <a:lnTo>
                  <a:pt x="10466065" y="4570741"/>
                </a:lnTo>
                <a:lnTo>
                  <a:pt x="0" y="45707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038225"/>
            <a:ext cx="5307614" cy="2104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Kebutuhan Fungsional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45862" y="1469218"/>
            <a:ext cx="4530710" cy="125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spc="-23">
                <a:solidFill>
                  <a:srgbClr val="FFFFFF"/>
                </a:solidFill>
                <a:latin typeface="Assistant"/>
              </a:rPr>
              <a:t>Berdasarkan User Story tersebut, berikut adalah kebutuhan fungsional yang didapat: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732</Words>
  <Application>Microsoft Office PowerPoint</Application>
  <PresentationFormat>Custom</PresentationFormat>
  <Paragraphs>101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Calibri</vt:lpstr>
      <vt:lpstr>HK Grotesk Bold</vt:lpstr>
      <vt:lpstr>Assistant Bold</vt:lpstr>
      <vt:lpstr>Canva Sans Bold</vt:lpstr>
      <vt:lpstr>Assistant</vt:lpstr>
      <vt:lpstr>Arial</vt:lpstr>
      <vt:lpstr>Canva Sans</vt:lpstr>
      <vt:lpstr>Halant Medium</vt:lpstr>
      <vt:lpstr>HK Grotesk</vt:lpstr>
      <vt:lpstr>HK Grotesk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RANCANG BANGUN APLIKASI PENILAIAN ESAI SINGKAT BERBAHASA INDONESIA DAN INGGRIS MENGGUNAKAN METODE TEST-DRIVEN DEVELOPMENT</dc:title>
  <cp:lastModifiedBy>Geizka Ruicosta</cp:lastModifiedBy>
  <cp:revision>3</cp:revision>
  <dcterms:created xsi:type="dcterms:W3CDTF">2006-08-16T00:00:00Z</dcterms:created>
  <dcterms:modified xsi:type="dcterms:W3CDTF">2024-01-08T02:23:01Z</dcterms:modified>
  <dc:identifier>DAF1pdVi7Jo</dc:identifier>
</cp:coreProperties>
</file>